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79" r:id="rId3"/>
    <p:sldId id="282" r:id="rId4"/>
    <p:sldId id="303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A3D9"/>
    <a:srgbClr val="85CC18"/>
    <a:srgbClr val="F4384E"/>
    <a:srgbClr val="FE5F64"/>
    <a:srgbClr val="F657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D95370-1E6B-4523-992E-62B16BCBCB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6C393-5623-4020-9F40-974A9C22CC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A4A08-AA18-4AEE-A452-295BF8F37BF3}" type="datetimeFigureOut">
              <a:rPr lang="en-US" smtClean="0"/>
              <a:t>20-May-21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60CF9-10C3-448C-9245-E4E5695B2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5F8CC4-CD7A-4804-A063-96F1C6FBCC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03F63-7D66-40DE-A202-D29EBA96D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06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6T09:41:46.100"/>
    </inkml:context>
    <inkml:brush xml:id="br0">
      <inkml:brushProperty name="width" value="0.1" units="cm"/>
      <inkml:brushProperty name="height" value="0.1" units="cm"/>
      <inkml:brushProperty name="color" value="#07A3D9"/>
      <inkml:brushProperty name="ignorePressure" value="1"/>
    </inkml:brush>
  </inkml:definitions>
  <inkml:trace contextRef="#ctx0" brushRef="#br0">33 3387,'-1'0,"0"-1,0 1,0-1,0 1,0-1,0 0,1 1,-1-1,0 0,0 0,1 0,-1 0,0 0,1 0,-1 0,1 0,-1 0,1 0,-1 0,1 0,0 0,0 0,0 0,-1 0,1-2,-5-35,5 32,-7-70,3 0,4 0,3 0,15-89,-8 111,2 0,3 1,2 0,2 1,2 1,42-71,-19 52,2 3,3 2,3 2,2 2,4 3,99-79,-105 98,1 2,2 2,2 3,0 2,3 3,0 2,1 3,109-24,-141 41,0 1,1 1,0 1,-1 2,1 1,0 1,-1 1,1 2,33 10,-51-11,1 0,-1 1,0 0,-1 1,1 0,-1 1,-1 0,1 1,-1 0,0 1,-1 0,0 0,-1 1,0 0,0 1,-1 0,0 0,-1 0,0 1,-1 0,-1 0,0 0,4 18,-1 9,-2 0,-1 0,-2 0,-2 1,-9 67,5-76,-2 0,-1 0,-2-1,0 0,-3 0,0-1,-26 44,30-61,-1 0,0 0,-1-1,0 0,-1 0,0-1,0-1,-1 0,0 0,-1-2,0 1,0-1,-20 6,24-10,0 0,0-1,0 0,0-1,0 0,0 0,0-1,-1 0,1-1,0 0,0 0,0-1,0 0,0-1,0 0,1 0,-1-1,1 0,0 0,0-1,1 0,-13-10,4-1,1-1,0 0,1 0,1-2,1 0,0 0,2-1,0 0,1-1,1 0,1-1,1 1,-5-38,4 14,3 0,2 0,1 0,3-1,14-84,-4 73,4 0,1 1,4 0,1 2,3 0,2 2,3 1,70-92,-30 58,3 4,4 3,168-131,-118 118,5 5,3 6,3 7,4 5,276-90,-170 86,3 12,452-51,-222 81,-391 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16T09:41:47.099"/>
    </inkml:context>
    <inkml:brush xml:id="br0">
      <inkml:brushProperty name="width" value="0.1" units="cm"/>
      <inkml:brushProperty name="height" value="0.1" units="cm"/>
      <inkml:brushProperty name="color" value="#07A3D9"/>
      <inkml:brushProperty name="ignorePressure" value="1"/>
    </inkml:brush>
  </inkml:definitions>
  <inkml:trace contextRef="#ctx0" brushRef="#br0">51 0,'18'1,"0"1,0 0,-1 1,1 1,22 8,87 40,-24-9,-82-36,-6-3,0 1,-1 1,0 0,27 16,-39-21,-1 1,1-1,0 1,0-1,0 1,-1-1,1 1,-1 0,1 0,-1 0,0 0,0 0,0 0,0 0,0 0,0 1,0-1,-1 0,1 0,-1 1,0-1,0 0,0 1,0-1,0 0,0 1,0-1,-1 0,1 1,-1-1,0 0,0 0,0 0,0 0,0 0,0 0,0 0,-1 0,-1 3,-17 18,-1 0,-1-2,-1 0,-36 24,18-14,-283 211,293-220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E206F-AEAE-4FF6-B922-BDFE5D95A223}" type="datetimeFigureOut">
              <a:rPr lang="en-US" smtClean="0"/>
              <a:t>20-May-21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0F5FD-C375-44B2-8A85-2859F2C92E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00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oundRect">
            <a:avLst>
              <a:gd name="adj" fmla="val 0"/>
            </a:avLst>
          </a:prstGeom>
          <a:solidFill>
            <a:schemeClr val="accent1"/>
          </a:solidFill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E54C4-0A8A-4D97-B146-55C7A81F58C4}" type="datetime1">
              <a:rPr lang="en-US" smtClean="0"/>
              <a:t>20-May-21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www.presentatiostemplate.com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24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494246"/>
            <a:ext cx="6172200" cy="436680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494246"/>
            <a:ext cx="3932237" cy="437474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A1319-8AD5-4B6E-874F-A279AF97F8B7}" type="datetime1">
              <a:rPr lang="en-US" smtClean="0"/>
              <a:t>20-May-21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www.presentatiostemplate.com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F40755-730A-4454-96B3-5FB49D28A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423512"/>
            <a:ext cx="7569200" cy="58337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lIns="182880" tIns="45720" rIns="182880" bIns="0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7907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85146-6C40-42E3-9E19-967E4EF482F2}" type="datetime1">
              <a:rPr lang="en-US" smtClean="0"/>
              <a:t>20-May-21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www.presentatiostemplate.com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5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EB98-74D2-4E45-ACDB-D88F9752B899}" type="datetime1">
              <a:rPr lang="en-US" smtClean="0"/>
              <a:t>20-May-21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www.presentatiostemplate.com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2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6915DD-219A-4447-8683-9BD4C59B147C}" type="datetime1">
              <a:rPr lang="en-US" smtClean="0"/>
              <a:t>20-May-21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www.presentatiostemplate.com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06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423512"/>
            <a:ext cx="6673850" cy="58337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lIns="182880" tIns="45720" rIns="182880" bIns="0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8A24D-52FD-4F8D-BEBC-2C131356AD11}" type="datetime1">
              <a:rPr lang="en-US" smtClean="0"/>
              <a:t>20-May-21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www.presentatiostemplate.com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367666" cy="365125"/>
          </a:xfrm>
        </p:spPr>
        <p:txBody>
          <a:bodyPr lIns="0" rIns="0"/>
          <a:lstStyle>
            <a:lvl1pPr algn="ctr">
              <a:defRPr sz="900"/>
            </a:lvl1pPr>
          </a:lstStyle>
          <a:p>
            <a:fld id="{3DE3E19F-02C1-4219-A00A-045ED18507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85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" y="342105"/>
            <a:ext cx="6673850" cy="54927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lIns="182880" tIns="182880" bIns="18288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8A24D-52FD-4F8D-BEBC-2C131356AD11}" type="datetime1">
              <a:rPr lang="en-US" smtClean="0"/>
              <a:t>20-May-21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www.presentatiostemplate.com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25174" y="6356350"/>
            <a:ext cx="367666" cy="365125"/>
          </a:xfrm>
        </p:spPr>
        <p:txBody>
          <a:bodyPr lIns="0" rIns="0"/>
          <a:lstStyle>
            <a:lvl1pPr algn="ctr">
              <a:defRPr sz="900"/>
            </a:lvl1pPr>
          </a:lstStyle>
          <a:p>
            <a:fld id="{3DE3E19F-02C1-4219-A00A-045ED18507E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23893" y="1353136"/>
            <a:ext cx="1920924" cy="1920924"/>
          </a:xfrm>
          <a:prstGeom prst="flowChartConnector">
            <a:avLst/>
          </a:prstGeom>
          <a:ln w="28575">
            <a:noFill/>
            <a:prstDash val="lgDashDot"/>
          </a:ln>
        </p:spPr>
        <p:txBody>
          <a:bodyPr/>
          <a:lstStyle/>
          <a:p>
            <a:endParaRPr lang="en-US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3284738" y="1404797"/>
            <a:ext cx="1920924" cy="1920924"/>
          </a:xfrm>
          <a:prstGeom prst="flowChartConnector">
            <a:avLst/>
          </a:prstGeom>
          <a:ln w="28575">
            <a:noFill/>
            <a:prstDash val="lgDashDot"/>
          </a:ln>
        </p:spPr>
        <p:txBody>
          <a:bodyPr/>
          <a:lstStyle/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523893" y="3820880"/>
            <a:ext cx="1920924" cy="1920924"/>
          </a:xfrm>
          <a:prstGeom prst="flowChartConnector">
            <a:avLst/>
          </a:prstGeom>
          <a:ln w="28575">
            <a:noFill/>
            <a:prstDash val="lgDashDot"/>
          </a:ln>
        </p:spPr>
        <p:txBody>
          <a:bodyPr/>
          <a:lstStyle/>
          <a:p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3284738" y="3895609"/>
            <a:ext cx="1920924" cy="1920924"/>
          </a:xfrm>
          <a:prstGeom prst="flowChartConnector">
            <a:avLst/>
          </a:prstGeom>
          <a:ln w="28575">
            <a:noFill/>
            <a:prstDash val="lgDashDot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5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31C20-9D16-471F-AD8F-CA37ACF54B66}" type="datetime1">
              <a:rPr lang="en-US" smtClean="0"/>
              <a:t>20-May-21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www.presentatiostemplate.com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37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AEC28-7FFC-49D9-85C4-BCCD1F3E0FBE}" type="datetime1">
              <a:rPr lang="en-US" smtClean="0"/>
              <a:t>20-May-21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www.presentatiostemplate.com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45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713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9713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77025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77025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67A59-CCF2-4DC1-91E3-8EDDA1EBCA8C}" type="datetime1">
              <a:rPr lang="en-US" smtClean="0"/>
              <a:t>20-May-21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212657-0252-4159-AE9F-0364DF90D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423512"/>
            <a:ext cx="6673850" cy="58337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lIns="182880" tIns="45720" rIns="182880" bIns="0">
            <a:norm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926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2DB10-060E-461D-BAFD-7B5555B2CF31}" type="datetime1">
              <a:rPr lang="en-US" smtClean="0"/>
              <a:t>20-May-21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www.presentatiostemplate.com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8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917B8-89B3-49BC-AED3-5BE962F4108E}" type="datetime1">
              <a:rPr lang="en-US" smtClean="0"/>
              <a:t>20-May-21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www.presentatiostemplate.com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56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7CF3-7656-44F7-820F-38601722D2CD}" type="datetime1">
              <a:rPr lang="en-US" smtClean="0"/>
              <a:t>20-May-21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www.presentatiostemplate.com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429250" y="1724025"/>
            <a:ext cx="1333500" cy="1333500"/>
          </a:xfrm>
          <a:prstGeom prst="flowChartConnector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82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418305"/>
            <a:ext cx="6435726" cy="64849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effectLst>
            <a:outerShdw blurRad="152400" sx="102000" sy="102000" algn="ctr" rotWithShape="0">
              <a:prstClr val="black">
                <a:alpha val="14000"/>
              </a:prstClr>
            </a:outerShdw>
          </a:effectLst>
        </p:spPr>
        <p:txBody>
          <a:bodyPr vert="horz" lIns="182880" tIns="457200" rIns="91440" bIns="365760" rtlCol="0" anchor="ctr">
            <a:noAutofit/>
          </a:bodyPr>
          <a:lstStyle/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49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1033A-9890-4229-AAE6-1CB03069F4AF}" type="datetime1">
              <a:rPr lang="en-US" smtClean="0"/>
              <a:t>20-May-21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25175" y="6356350"/>
            <a:ext cx="360046" cy="365125"/>
          </a:xfrm>
          <a:prstGeom prst="flowChartConnector">
            <a:avLst/>
          </a:prstGeom>
          <a:solidFill>
            <a:schemeClr val="accent1"/>
          </a:solidFill>
        </p:spPr>
        <p:txBody>
          <a:bodyPr vert="horz" lIns="0" tIns="45720" rIns="0" bIns="4572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3DE3E19F-02C1-4219-A00A-045ED18507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28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kern="1200" dirty="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itmscoaching.com/quy-trinh-phat-trien-phan-mem/" TargetMode="External"/><Relationship Id="rId7" Type="http://schemas.openxmlformats.org/officeDocument/2006/relationships/hyperlink" Target="https://www.coursera.org/learn/agile-software-development/lecture/aNH2E/why-agile" TargetMode="External"/><Relationship Id="rId2" Type="http://schemas.openxmlformats.org/officeDocument/2006/relationships/hyperlink" Target="https://fatinsl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5jCc2KByx60" TargetMode="External"/><Relationship Id="rId5" Type="http://schemas.openxmlformats.org/officeDocument/2006/relationships/hyperlink" Target="https://www.youtube.com/watch?v=rf8Gi2RLKWQ" TargetMode="External"/><Relationship Id="rId4" Type="http://schemas.openxmlformats.org/officeDocument/2006/relationships/hyperlink" Target="https://www.knowledgetrain.co.uk/agile/agile-principles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18" Type="http://schemas.openxmlformats.org/officeDocument/2006/relationships/image" Target="../media/image1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12" Type="http://schemas.openxmlformats.org/officeDocument/2006/relationships/image" Target="../media/image13.jpeg"/><Relationship Id="rId17" Type="http://schemas.openxmlformats.org/officeDocument/2006/relationships/image" Target="../media/image18.jpeg"/><Relationship Id="rId2" Type="http://schemas.openxmlformats.org/officeDocument/2006/relationships/image" Target="../media/image3.jpe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5" Type="http://schemas.openxmlformats.org/officeDocument/2006/relationships/image" Target="../media/image16.jpeg"/><Relationship Id="rId10" Type="http://schemas.openxmlformats.org/officeDocument/2006/relationships/image" Target="../media/image11.jpeg"/><Relationship Id="rId19" Type="http://schemas.openxmlformats.org/officeDocument/2006/relationships/image" Target="../media/image20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Relationship Id="rId1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9601" y="1631454"/>
            <a:ext cx="3785941" cy="1233004"/>
          </a:xfrm>
        </p:spPr>
        <p:txBody>
          <a:bodyPr lIns="0" bIns="274320">
            <a:normAutofit fontScale="90000"/>
          </a:bodyPr>
          <a:lstStyle/>
          <a:p>
            <a:r>
              <a:rPr lang="en-US" sz="9600"/>
              <a:t>AGILE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29601" y="2997260"/>
            <a:ext cx="47090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/>
              <a:t>MANIFESTO</a:t>
            </a:r>
            <a:endParaRPr lang="en-US" sz="6000" dirty="0"/>
          </a:p>
        </p:txBody>
      </p:sp>
      <p:pic>
        <p:nvPicPr>
          <p:cNvPr id="1026" name="Picture 2" descr="Agile là gì? Và hiểu Agile như thế nào mới đúng? | by Loc Nguyen | Medium">
            <a:extLst>
              <a:ext uri="{FF2B5EF4-FFF2-40B4-BE49-F238E27FC236}">
                <a16:creationId xmlns:a16="http://schemas.microsoft.com/office/drawing/2014/main" id="{21073408-B441-40F1-95BE-39C5C23B6B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0" t="6476" r="4984" b="7556"/>
          <a:stretch/>
        </p:blipFill>
        <p:spPr bwMode="auto">
          <a:xfrm>
            <a:off x="7123995" y="377716"/>
            <a:ext cx="4624251" cy="305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02F4255F-90BF-4BDD-BA7B-E75EFD9D87C0}"/>
              </a:ext>
            </a:extLst>
          </p:cNvPr>
          <p:cNvSpPr/>
          <p:nvPr/>
        </p:nvSpPr>
        <p:spPr>
          <a:xfrm>
            <a:off x="8068959" y="4305668"/>
            <a:ext cx="2477713" cy="461665"/>
          </a:xfrm>
          <a:prstGeom prst="flowChartTermina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+mj-lt"/>
              </a:rPr>
              <a:t>Group 4 – SWT301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61311D-5D68-4CEC-8465-0D2BF52CD07F}"/>
              </a:ext>
            </a:extLst>
          </p:cNvPr>
          <p:cNvGrpSpPr/>
          <p:nvPr/>
        </p:nvGrpSpPr>
        <p:grpSpPr>
          <a:xfrm>
            <a:off x="7264738" y="5013659"/>
            <a:ext cx="4342763" cy="461667"/>
            <a:chOff x="6974717" y="4971493"/>
            <a:chExt cx="4342763" cy="46166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39794C-6A49-4E3D-B2F4-3578CC7FC511}"/>
                </a:ext>
              </a:extLst>
            </p:cNvPr>
            <p:cNvSpPr txBox="1"/>
            <p:nvPr/>
          </p:nvSpPr>
          <p:spPr>
            <a:xfrm>
              <a:off x="6974717" y="4971495"/>
              <a:ext cx="10534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/>
                <a:t>Nguyen</a:t>
              </a:r>
            </a:p>
            <a:p>
              <a:pPr algn="ctr"/>
              <a:r>
                <a:rPr lang="en-US" sz="1200"/>
                <a:t>Tran Phong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30AB50-FD1C-43F9-B1C5-33019E1A1303}"/>
                </a:ext>
              </a:extLst>
            </p:cNvPr>
            <p:cNvSpPr txBox="1"/>
            <p:nvPr/>
          </p:nvSpPr>
          <p:spPr>
            <a:xfrm>
              <a:off x="8068959" y="4971495"/>
              <a:ext cx="10919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/>
                <a:t>Vo Van</a:t>
              </a:r>
            </a:p>
            <a:p>
              <a:pPr algn="ctr"/>
              <a:r>
                <a:rPr lang="en-US" sz="1200"/>
                <a:t>Thanh Phuc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40C083-5D67-41C0-A858-6FF12E3F7731}"/>
                </a:ext>
              </a:extLst>
            </p:cNvPr>
            <p:cNvSpPr txBox="1"/>
            <p:nvPr/>
          </p:nvSpPr>
          <p:spPr>
            <a:xfrm>
              <a:off x="9200136" y="4971494"/>
              <a:ext cx="12057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/>
                <a:t>Mai</a:t>
              </a:r>
            </a:p>
            <a:p>
              <a:pPr algn="ctr"/>
              <a:r>
                <a:rPr lang="en-US" sz="1200"/>
                <a:t>Thanh Hoang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793A6B8-560A-4239-8734-A36572EF6914}"/>
                </a:ext>
              </a:extLst>
            </p:cNvPr>
            <p:cNvSpPr txBox="1"/>
            <p:nvPr/>
          </p:nvSpPr>
          <p:spPr>
            <a:xfrm>
              <a:off x="10445125" y="4971493"/>
              <a:ext cx="8723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/>
                <a:t>Tran</a:t>
              </a:r>
            </a:p>
            <a:p>
              <a:pPr algn="ctr"/>
              <a:r>
                <a:rPr lang="en-US" sz="1200"/>
                <a:t>Tan Long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5BACB4-0399-4FE7-9A73-1B3CB679AC1A}"/>
              </a:ext>
            </a:extLst>
          </p:cNvPr>
          <p:cNvGrpSpPr/>
          <p:nvPr/>
        </p:nvGrpSpPr>
        <p:grpSpPr>
          <a:xfrm>
            <a:off x="5268525" y="1543618"/>
            <a:ext cx="1855470" cy="1317541"/>
            <a:chOff x="5367130" y="1584840"/>
            <a:chExt cx="1855470" cy="131754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2476CA1-5B57-491C-B280-DE12DE2CC4EB}"/>
                    </a:ext>
                  </a:extLst>
                </p14:cNvPr>
                <p14:cNvContentPartPr/>
                <p14:nvPr/>
              </p14:nvContentPartPr>
              <p14:xfrm>
                <a:off x="5367130" y="1682760"/>
                <a:ext cx="1719389" cy="1219621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2476CA1-5B57-491C-B280-DE12DE2CC4E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349493" y="1664761"/>
                  <a:ext cx="1755022" cy="1255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1E280FC-AD50-4CF9-9975-170DCC2D0CC1}"/>
                    </a:ext>
                  </a:extLst>
                </p14:cNvPr>
                <p14:cNvContentPartPr/>
                <p14:nvPr/>
              </p14:nvContentPartPr>
              <p14:xfrm>
                <a:off x="7022080" y="1584840"/>
                <a:ext cx="200520" cy="245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1E280FC-AD50-4CF9-9975-170DCC2D0CC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04440" y="1566840"/>
                  <a:ext cx="236160" cy="280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9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63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BD5A80-5B7D-4196-B4D2-48D53523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9713" y="1869316"/>
            <a:ext cx="5157787" cy="583372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#9Slide03 Montserrat" panose="00000500000000000000" pitchFamily="2" charset="0"/>
              </a:rPr>
              <a:t>Responding to change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D4566-2F67-4B78-AC4B-61EF3FDA9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7024" y="1623905"/>
            <a:ext cx="5183188" cy="1074193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Following a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AA080-B50B-490D-988A-94909AE43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D92B17-658E-4CFB-8C51-5913264A2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3. 4 Values of Agile Manifesto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0CD2F52-E3DB-4212-8D3E-4983D04F126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1" r="14571"/>
          <a:stretch/>
        </p:blipFill>
        <p:spPr bwMode="auto">
          <a:xfrm>
            <a:off x="984214" y="2600431"/>
            <a:ext cx="3668784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3041044-C499-4252-9313-A6F1DF432A86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9" b="8919"/>
          <a:stretch/>
        </p:blipFill>
        <p:spPr bwMode="auto">
          <a:xfrm>
            <a:off x="7609727" y="2714784"/>
            <a:ext cx="3315448" cy="272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9A5B19-9392-42C9-ABE8-1DAFA23582D2}"/>
              </a:ext>
            </a:extLst>
          </p:cNvPr>
          <p:cNvSpPr/>
          <p:nvPr/>
        </p:nvSpPr>
        <p:spPr>
          <a:xfrm>
            <a:off x="5457737" y="1899392"/>
            <a:ext cx="127652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#9Slide03 Montserrat Medium" panose="00000600000000000000" pitchFamily="2" charset="0"/>
              </a:rPr>
              <a:t>OVER</a:t>
            </a:r>
          </a:p>
        </p:txBody>
      </p:sp>
    </p:spTree>
    <p:extLst>
      <p:ext uri="{BB962C8B-B14F-4D97-AF65-F5344CB8AC3E}">
        <p14:creationId xmlns:p14="http://schemas.microsoft.com/office/powerpoint/2010/main" val="1906429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uiExpand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CB664A5E-A597-4946-8DB0-269D29E47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152" y="3849025"/>
            <a:ext cx="2575683" cy="30089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29A68-2969-4066-9BEC-32E166E7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F4197A5-90B2-4B3F-940A-1552DA90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4. 12 Principles of Agile Manifesto</a:t>
            </a:r>
          </a:p>
        </p:txBody>
      </p:sp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6E8661C8-1181-49C4-8D58-7FF962394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654" y="3137808"/>
            <a:ext cx="5166678" cy="4793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8E04E4-8A9B-4B5E-AEEA-68032D09FAFC}"/>
              </a:ext>
            </a:extLst>
          </p:cNvPr>
          <p:cNvSpPr txBox="1"/>
          <p:nvPr/>
        </p:nvSpPr>
        <p:spPr>
          <a:xfrm>
            <a:off x="661023" y="2168312"/>
            <a:ext cx="3802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Our highest priority is to </a:t>
            </a:r>
            <a:r>
              <a:rPr lang="en-US" sz="2400">
                <a:latin typeface="#9Slide03 Montserrat Medium" panose="00000600000000000000" pitchFamily="2" charset="0"/>
              </a:rPr>
              <a:t>satisfy the customers </a:t>
            </a:r>
            <a:r>
              <a:rPr lang="en-US" sz="2400"/>
              <a:t>through </a:t>
            </a:r>
            <a:r>
              <a:rPr lang="en-US" sz="2400">
                <a:latin typeface="#9Slide03 Montserrat Medium" panose="00000600000000000000" pitchFamily="2" charset="0"/>
              </a:rPr>
              <a:t>early and continuous delivery </a:t>
            </a:r>
            <a:r>
              <a:rPr lang="en-US" sz="2400"/>
              <a:t>of valuable software.</a:t>
            </a:r>
          </a:p>
        </p:txBody>
      </p:sp>
    </p:spTree>
    <p:extLst>
      <p:ext uri="{BB962C8B-B14F-4D97-AF65-F5344CB8AC3E}">
        <p14:creationId xmlns:p14="http://schemas.microsoft.com/office/powerpoint/2010/main" val="240933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174EB8F-330E-4A85-8648-05C53A149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426" y="3777583"/>
            <a:ext cx="2595649" cy="308041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29A68-2969-4066-9BEC-32E166E7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12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F4197A5-90B2-4B3F-940A-1552DA90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4. 12 Principles of Agile Manifesto</a:t>
            </a:r>
          </a:p>
        </p:txBody>
      </p:sp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6E8661C8-1181-49C4-8D58-7FF962394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911" y="3065314"/>
            <a:ext cx="5166678" cy="4793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8E04E4-8A9B-4B5E-AEEA-68032D09FAFC}"/>
              </a:ext>
            </a:extLst>
          </p:cNvPr>
          <p:cNvSpPr txBox="1"/>
          <p:nvPr/>
        </p:nvSpPr>
        <p:spPr>
          <a:xfrm>
            <a:off x="7017192" y="1802697"/>
            <a:ext cx="42680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base">
              <a:buNone/>
            </a:pPr>
            <a:r>
              <a:rPr lang="en-US" sz="2400">
                <a:latin typeface="#9Slide03 Montserrat Medium" panose="00000600000000000000" pitchFamily="2" charset="0"/>
              </a:rPr>
              <a:t>Welcome changing </a:t>
            </a:r>
            <a:r>
              <a:rPr lang="en-US" sz="2400"/>
              <a:t>requirements, even late in development. Agile processes harness change for the customer’s competitive advantage.</a:t>
            </a:r>
          </a:p>
        </p:txBody>
      </p:sp>
    </p:spTree>
    <p:extLst>
      <p:ext uri="{BB962C8B-B14F-4D97-AF65-F5344CB8AC3E}">
        <p14:creationId xmlns:p14="http://schemas.microsoft.com/office/powerpoint/2010/main" val="173036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178FBD5E-D07E-46F9-9FC0-12326B531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108" y="1968760"/>
            <a:ext cx="2589892" cy="31128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29A68-2969-4066-9BEC-32E166E7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F4197A5-90B2-4B3F-940A-1552DA90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4. 12 Principles of Agile Manifesto</a:t>
            </a:r>
          </a:p>
        </p:txBody>
      </p:sp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6E8661C8-1181-49C4-8D58-7FF962394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59" y="1128532"/>
            <a:ext cx="5166678" cy="4793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8E04E4-8A9B-4B5E-AEEA-68032D09FAFC}"/>
              </a:ext>
            </a:extLst>
          </p:cNvPr>
          <p:cNvSpPr txBox="1"/>
          <p:nvPr/>
        </p:nvSpPr>
        <p:spPr>
          <a:xfrm>
            <a:off x="3316050" y="2486867"/>
            <a:ext cx="42680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fontAlgn="base">
              <a:buNone/>
            </a:pPr>
            <a:r>
              <a:rPr lang="en-US" sz="2400">
                <a:latin typeface="#9Slide03 Montserrat Medium" panose="00000600000000000000" pitchFamily="2" charset="0"/>
              </a:rPr>
              <a:t>Deliver</a:t>
            </a:r>
            <a:r>
              <a:rPr lang="en-US" sz="2400"/>
              <a:t> </a:t>
            </a:r>
            <a:r>
              <a:rPr lang="en-US" sz="2400">
                <a:latin typeface="#9Slide03 Montserrat Medium" panose="00000600000000000000" pitchFamily="2" charset="0"/>
              </a:rPr>
              <a:t>working software frequently</a:t>
            </a:r>
            <a:r>
              <a:rPr lang="en-US" sz="2400"/>
              <a:t>, from a couple of weeks to a couple of months, with a preference to the shorter timescale.</a:t>
            </a:r>
          </a:p>
        </p:txBody>
      </p:sp>
    </p:spTree>
    <p:extLst>
      <p:ext uri="{BB962C8B-B14F-4D97-AF65-F5344CB8AC3E}">
        <p14:creationId xmlns:p14="http://schemas.microsoft.com/office/powerpoint/2010/main" val="361904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6DA0A0B-561C-42AB-AA65-86BF68EF7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5683"/>
            <a:ext cx="2917548" cy="34523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29A68-2969-4066-9BEC-32E166E7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F4197A5-90B2-4B3F-940A-1552DA90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4. 12 Principles of Agile Manifesto</a:t>
            </a:r>
          </a:p>
        </p:txBody>
      </p:sp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6E8661C8-1181-49C4-8D58-7FF962394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4565" y="2661434"/>
            <a:ext cx="5166678" cy="4793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8E04E4-8A9B-4B5E-AEEA-68032D09FAFC}"/>
              </a:ext>
            </a:extLst>
          </p:cNvPr>
          <p:cNvSpPr txBox="1"/>
          <p:nvPr/>
        </p:nvSpPr>
        <p:spPr>
          <a:xfrm>
            <a:off x="4445000" y="2169234"/>
            <a:ext cx="4268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>
                <a:latin typeface="#9Slide03 Montserrat Medium" panose="00000600000000000000" pitchFamily="2" charset="0"/>
              </a:rPr>
              <a:t>Business people and developers must work together</a:t>
            </a:r>
            <a:r>
              <a:rPr lang="en-US" sz="2400"/>
              <a:t> daily throughout the project.</a:t>
            </a:r>
          </a:p>
        </p:txBody>
      </p:sp>
    </p:spTree>
    <p:extLst>
      <p:ext uri="{BB962C8B-B14F-4D97-AF65-F5344CB8AC3E}">
        <p14:creationId xmlns:p14="http://schemas.microsoft.com/office/powerpoint/2010/main" val="360597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A0A0B-561C-42AB-AA65-86BF68EF7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31366"/>
            <a:ext cx="2917548" cy="34492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29A68-2969-4066-9BEC-32E166E7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F4197A5-90B2-4B3F-940A-1552DA90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4. 12 Principles of Agile Manifesto</a:t>
            </a:r>
          </a:p>
        </p:txBody>
      </p:sp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6E8661C8-1181-49C4-8D58-7FF962394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4565" y="1342241"/>
            <a:ext cx="5166678" cy="4793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8E04E4-8A9B-4B5E-AEEA-68032D09FAFC}"/>
              </a:ext>
            </a:extLst>
          </p:cNvPr>
          <p:cNvSpPr txBox="1"/>
          <p:nvPr/>
        </p:nvSpPr>
        <p:spPr>
          <a:xfrm>
            <a:off x="5340150" y="2274838"/>
            <a:ext cx="4140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/>
              <a:t>Build projects around </a:t>
            </a:r>
            <a:r>
              <a:rPr lang="en-US" sz="2400">
                <a:latin typeface="#9Slide03 Montserrat Medium" panose="00000600000000000000" pitchFamily="2" charset="0"/>
              </a:rPr>
              <a:t>motivated individuals</a:t>
            </a:r>
            <a:r>
              <a:rPr lang="en-US" sz="2400"/>
              <a:t>. Give them the environment and </a:t>
            </a:r>
            <a:r>
              <a:rPr lang="en-US" sz="2400">
                <a:latin typeface="#9Slide03 Montserrat Medium" panose="00000600000000000000" pitchFamily="2" charset="0"/>
              </a:rPr>
              <a:t>support</a:t>
            </a:r>
            <a:r>
              <a:rPr lang="en-US" sz="2400"/>
              <a:t> they need, and </a:t>
            </a:r>
            <a:r>
              <a:rPr lang="en-US" sz="2400">
                <a:latin typeface="#9Slide03 Montserrat Medium" panose="00000600000000000000" pitchFamily="2" charset="0"/>
              </a:rPr>
              <a:t>trust</a:t>
            </a:r>
            <a:r>
              <a:rPr lang="en-US" sz="2400"/>
              <a:t> them to get the job done.</a:t>
            </a:r>
          </a:p>
        </p:txBody>
      </p:sp>
    </p:spTree>
    <p:extLst>
      <p:ext uri="{BB962C8B-B14F-4D97-AF65-F5344CB8AC3E}">
        <p14:creationId xmlns:p14="http://schemas.microsoft.com/office/powerpoint/2010/main" val="324089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A0A0B-561C-42AB-AA65-86BF68EF7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0821" y="2040991"/>
            <a:ext cx="2917548" cy="34299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29A68-2969-4066-9BEC-32E166E7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F4197A5-90B2-4B3F-940A-1552DA90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4. 12 Principles of Agile Manifesto</a:t>
            </a:r>
          </a:p>
        </p:txBody>
      </p:sp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6E8661C8-1181-49C4-8D58-7FF962394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543" y="1359338"/>
            <a:ext cx="5166678" cy="4793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8E04E4-8A9B-4B5E-AEEA-68032D09FAFC}"/>
              </a:ext>
            </a:extLst>
          </p:cNvPr>
          <p:cNvSpPr txBox="1"/>
          <p:nvPr/>
        </p:nvSpPr>
        <p:spPr>
          <a:xfrm>
            <a:off x="906779" y="2274838"/>
            <a:ext cx="4140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/>
              <a:t>The </a:t>
            </a:r>
            <a:r>
              <a:rPr lang="en-US" sz="2400">
                <a:latin typeface="#9Slide03 Montserrat Medium" panose="00000600000000000000" pitchFamily="2" charset="0"/>
              </a:rPr>
              <a:t>most effective </a:t>
            </a:r>
            <a:r>
              <a:rPr lang="en-US" sz="2400"/>
              <a:t>and </a:t>
            </a:r>
            <a:r>
              <a:rPr lang="en-US" sz="2400">
                <a:latin typeface="+mj-lt"/>
              </a:rPr>
              <a:t>effective method </a:t>
            </a:r>
            <a:r>
              <a:rPr lang="en-US" sz="2400"/>
              <a:t>of conveying information to and within a development team is </a:t>
            </a:r>
            <a:r>
              <a:rPr lang="en-US" sz="2400">
                <a:latin typeface="#9Slide03 Montserrat Medium" panose="00000600000000000000" pitchFamily="2" charset="0"/>
              </a:rPr>
              <a:t>face-to-face conversation</a:t>
            </a:r>
            <a:r>
              <a:rPr 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55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664A5E-A597-4946-8DB0-269D29E477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81"/>
          <a:stretch/>
        </p:blipFill>
        <p:spPr>
          <a:xfrm>
            <a:off x="5168615" y="3440191"/>
            <a:ext cx="2890956" cy="341780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29A68-2969-4066-9BEC-32E166E7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17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F4197A5-90B2-4B3F-940A-1552DA90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4. 12 Principles of Agile Manifesto</a:t>
            </a:r>
          </a:p>
        </p:txBody>
      </p:sp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6E8661C8-1181-49C4-8D58-7FF962394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754" y="2752442"/>
            <a:ext cx="5166678" cy="4793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8E04E4-8A9B-4B5E-AEEA-68032D09FAFC}"/>
              </a:ext>
            </a:extLst>
          </p:cNvPr>
          <p:cNvSpPr txBox="1"/>
          <p:nvPr/>
        </p:nvSpPr>
        <p:spPr>
          <a:xfrm>
            <a:off x="661023" y="2168312"/>
            <a:ext cx="3802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+mj-lt"/>
              </a:rPr>
              <a:t>Working software</a:t>
            </a:r>
            <a:r>
              <a:rPr lang="en-US" sz="2400"/>
              <a:t> is the </a:t>
            </a:r>
            <a:r>
              <a:rPr lang="en-US" sz="2400">
                <a:latin typeface="+mj-lt"/>
              </a:rPr>
              <a:t>primary measure </a:t>
            </a:r>
            <a:r>
              <a:rPr lang="en-US" sz="2400"/>
              <a:t>of progress.</a:t>
            </a:r>
          </a:p>
        </p:txBody>
      </p:sp>
    </p:spTree>
    <p:extLst>
      <p:ext uri="{BB962C8B-B14F-4D97-AF65-F5344CB8AC3E}">
        <p14:creationId xmlns:p14="http://schemas.microsoft.com/office/powerpoint/2010/main" val="422223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74EB8F-330E-4A85-8648-05C53A1494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56"/>
          <a:stretch/>
        </p:blipFill>
        <p:spPr>
          <a:xfrm>
            <a:off x="2270111" y="3482140"/>
            <a:ext cx="2854591" cy="33758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29A68-2969-4066-9BEC-32E166E7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18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F4197A5-90B2-4B3F-940A-1552DA90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4. 12 Principles of Agile Manifesto</a:t>
            </a:r>
          </a:p>
        </p:txBody>
      </p:sp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6E8661C8-1181-49C4-8D58-7FF962394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67" y="2773417"/>
            <a:ext cx="5166678" cy="4793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8E04E4-8A9B-4B5E-AEEA-68032D09FAFC}"/>
              </a:ext>
            </a:extLst>
          </p:cNvPr>
          <p:cNvSpPr txBox="1"/>
          <p:nvPr/>
        </p:nvSpPr>
        <p:spPr>
          <a:xfrm>
            <a:off x="7103819" y="1802697"/>
            <a:ext cx="42680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/>
              <a:t>Agile processes promote </a:t>
            </a:r>
            <a:r>
              <a:rPr lang="en-US" sz="2400">
                <a:latin typeface="+mj-lt"/>
              </a:rPr>
              <a:t>sustainable development</a:t>
            </a:r>
            <a:r>
              <a:rPr lang="en-US" sz="2400"/>
              <a:t>. The sponsors, developers, and users should be able to </a:t>
            </a:r>
            <a:r>
              <a:rPr lang="en-US" sz="2400">
                <a:latin typeface="+mj-lt"/>
              </a:rPr>
              <a:t>maintain a constant pace </a:t>
            </a:r>
            <a:r>
              <a:rPr lang="en-US" sz="2400"/>
              <a:t>indefinitely.</a:t>
            </a:r>
            <a:br>
              <a:rPr lang="en-US" sz="2400"/>
            </a:b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8036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8FBD5E-D07E-46F9-9FC0-12326B531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83"/>
          <a:stretch/>
        </p:blipFill>
        <p:spPr>
          <a:xfrm>
            <a:off x="9351335" y="1968759"/>
            <a:ext cx="2840666" cy="335401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29A68-2969-4066-9BEC-32E166E7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19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F4197A5-90B2-4B3F-940A-1552DA90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4. 12 Principles of Agile Manifesto</a:t>
            </a:r>
          </a:p>
        </p:txBody>
      </p:sp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6E8661C8-1181-49C4-8D58-7FF962394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836" y="1249111"/>
            <a:ext cx="5166678" cy="4793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8E04E4-8A9B-4B5E-AEEA-68032D09FAFC}"/>
              </a:ext>
            </a:extLst>
          </p:cNvPr>
          <p:cNvSpPr txBox="1"/>
          <p:nvPr/>
        </p:nvSpPr>
        <p:spPr>
          <a:xfrm>
            <a:off x="3316050" y="2486867"/>
            <a:ext cx="42680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>
                <a:latin typeface="+mj-lt"/>
              </a:rPr>
              <a:t>Continuous attention</a:t>
            </a:r>
            <a:r>
              <a:rPr lang="en-US" sz="2400"/>
              <a:t> to technical excellence and good design enhances agility.</a:t>
            </a:r>
          </a:p>
        </p:txBody>
      </p:sp>
    </p:spTree>
    <p:extLst>
      <p:ext uri="{BB962C8B-B14F-4D97-AF65-F5344CB8AC3E}">
        <p14:creationId xmlns:p14="http://schemas.microsoft.com/office/powerpoint/2010/main" val="398403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CONTENTS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C5B5A3-78C2-422B-8AA9-21C6057F3D03}"/>
              </a:ext>
            </a:extLst>
          </p:cNvPr>
          <p:cNvGrpSpPr/>
          <p:nvPr/>
        </p:nvGrpSpPr>
        <p:grpSpPr>
          <a:xfrm>
            <a:off x="660400" y="1796958"/>
            <a:ext cx="4833256" cy="801188"/>
            <a:chOff x="766355" y="2177143"/>
            <a:chExt cx="4833256" cy="80118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3FDF19B-46CC-4E51-912E-E57DCAE6AE69}"/>
                </a:ext>
              </a:extLst>
            </p:cNvPr>
            <p:cNvSpPr/>
            <p:nvPr/>
          </p:nvSpPr>
          <p:spPr>
            <a:xfrm>
              <a:off x="1166949" y="2177143"/>
              <a:ext cx="4432662" cy="801188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48000">
                  <a:srgbClr val="0070C0"/>
                </a:gs>
                <a:gs pos="100000">
                  <a:schemeClr val="bg1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61963"/>
              <a:r>
                <a:rPr lang="en-US">
                  <a:latin typeface="#9Slide03 Montserrat" panose="00000500000000000000" pitchFamily="2" charset="0"/>
                </a:rPr>
                <a:t>What is Agile?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9398F16-DEEF-4513-8617-FD260724FCD7}"/>
                </a:ext>
              </a:extLst>
            </p:cNvPr>
            <p:cNvSpPr/>
            <p:nvPr/>
          </p:nvSpPr>
          <p:spPr>
            <a:xfrm>
              <a:off x="766355" y="2177143"/>
              <a:ext cx="801188" cy="801188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latin typeface="#9Slide03 Montserrat Medium" panose="00000600000000000000" pitchFamily="2" charset="0"/>
                </a:rPr>
                <a:t>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FB919A4-7553-4570-A1E0-9EA1EDD2BCE2}"/>
              </a:ext>
            </a:extLst>
          </p:cNvPr>
          <p:cNvGrpSpPr/>
          <p:nvPr/>
        </p:nvGrpSpPr>
        <p:grpSpPr>
          <a:xfrm>
            <a:off x="660400" y="3859261"/>
            <a:ext cx="5076257" cy="801188"/>
            <a:chOff x="766355" y="2177143"/>
            <a:chExt cx="5076257" cy="80118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DFC1A67-F8E6-4F57-AFF9-D8D1BF7462D0}"/>
                </a:ext>
              </a:extLst>
            </p:cNvPr>
            <p:cNvSpPr/>
            <p:nvPr/>
          </p:nvSpPr>
          <p:spPr>
            <a:xfrm>
              <a:off x="1166949" y="2177143"/>
              <a:ext cx="4675663" cy="801188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47000">
                  <a:srgbClr val="0070C0"/>
                </a:gs>
                <a:gs pos="100000">
                  <a:schemeClr val="bg1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61963"/>
              <a:r>
                <a:rPr lang="en-US">
                  <a:latin typeface="#9Slide03 Montserrat" panose="00000500000000000000" pitchFamily="2" charset="0"/>
                </a:rPr>
                <a:t>4 Values of Agile Manifesto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F077309-0448-4048-8B7C-F73FFDF0DC04}"/>
                </a:ext>
              </a:extLst>
            </p:cNvPr>
            <p:cNvSpPr/>
            <p:nvPr/>
          </p:nvSpPr>
          <p:spPr>
            <a:xfrm>
              <a:off x="766355" y="2177143"/>
              <a:ext cx="801188" cy="801188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latin typeface="#9Slide03 Montserrat Medium" panose="00000600000000000000" pitchFamily="2" charset="0"/>
                </a:rPr>
                <a:t>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E150FC6-CCEB-448E-848A-597BC7468F74}"/>
              </a:ext>
            </a:extLst>
          </p:cNvPr>
          <p:cNvGrpSpPr/>
          <p:nvPr/>
        </p:nvGrpSpPr>
        <p:grpSpPr>
          <a:xfrm>
            <a:off x="6459584" y="2807025"/>
            <a:ext cx="4833256" cy="801188"/>
            <a:chOff x="1166949" y="2177143"/>
            <a:chExt cx="4833256" cy="80118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3A7EC5F-C03D-4903-AC2C-AFCEA858491B}"/>
                </a:ext>
              </a:extLst>
            </p:cNvPr>
            <p:cNvSpPr/>
            <p:nvPr/>
          </p:nvSpPr>
          <p:spPr>
            <a:xfrm>
              <a:off x="1166949" y="2177143"/>
              <a:ext cx="4432662" cy="801188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48000">
                  <a:srgbClr val="0070C0"/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570163"/>
              <a:r>
                <a:rPr lang="en-US">
                  <a:latin typeface="#9Slide03 Montserrat" panose="00000500000000000000" pitchFamily="2" charset="0"/>
                </a:rPr>
                <a:t>Why Agile?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CD4AB26-1EB0-4339-85C8-D79E9BB26574}"/>
                </a:ext>
              </a:extLst>
            </p:cNvPr>
            <p:cNvSpPr/>
            <p:nvPr/>
          </p:nvSpPr>
          <p:spPr>
            <a:xfrm>
              <a:off x="5199017" y="2177143"/>
              <a:ext cx="801188" cy="801188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latin typeface="#9Slide03 Montserrat Medium" panose="00000600000000000000" pitchFamily="2" charset="0"/>
                </a:rPr>
                <a:t>2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1D2754F-AD86-4443-AD2F-ABEE5AB48286}"/>
              </a:ext>
            </a:extLst>
          </p:cNvPr>
          <p:cNvGrpSpPr/>
          <p:nvPr/>
        </p:nvGrpSpPr>
        <p:grpSpPr>
          <a:xfrm>
            <a:off x="5828857" y="5007760"/>
            <a:ext cx="5463983" cy="801188"/>
            <a:chOff x="536222" y="2177143"/>
            <a:chExt cx="5463983" cy="80118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780BC70-052C-4996-A096-960B34CB62B3}"/>
                </a:ext>
              </a:extLst>
            </p:cNvPr>
            <p:cNvSpPr/>
            <p:nvPr/>
          </p:nvSpPr>
          <p:spPr>
            <a:xfrm>
              <a:off x="536222" y="2177143"/>
              <a:ext cx="5063389" cy="801188"/>
            </a:xfrm>
            <a:prstGeom prst="rect">
              <a:avLst/>
            </a:prstGeom>
            <a:gradFill>
              <a:gsLst>
                <a:gs pos="0">
                  <a:srgbClr val="00B0F0"/>
                </a:gs>
                <a:gs pos="48000">
                  <a:srgbClr val="0070C0"/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030288"/>
              <a:r>
                <a:rPr lang="en-US">
                  <a:latin typeface="#9Slide03 Montserrat" panose="00000500000000000000" pitchFamily="2" charset="0"/>
                </a:rPr>
                <a:t>12 Principles of Agile Manifesto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97F5403-4AFC-4E1A-9421-C544722271DA}"/>
                </a:ext>
              </a:extLst>
            </p:cNvPr>
            <p:cNvSpPr/>
            <p:nvPr/>
          </p:nvSpPr>
          <p:spPr>
            <a:xfrm>
              <a:off x="5199017" y="2177143"/>
              <a:ext cx="801188" cy="801188"/>
            </a:xfrm>
            <a:prstGeom prst="ellipse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latin typeface="#9Slide03 Montserrat Medium" panose="00000600000000000000" pitchFamily="2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549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A0A0B-561C-42AB-AA65-86BF68EF75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71"/>
          <a:stretch/>
        </p:blipFill>
        <p:spPr>
          <a:xfrm>
            <a:off x="0" y="3372819"/>
            <a:ext cx="2974206" cy="34855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29A68-2969-4066-9BEC-32E166E7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20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F4197A5-90B2-4B3F-940A-1552DA90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4. 12 Principles of Agile Manifesto</a:t>
            </a:r>
          </a:p>
        </p:txBody>
      </p:sp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6E8661C8-1181-49C4-8D58-7FF962394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6236" y="2718939"/>
            <a:ext cx="5166678" cy="4793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8E04E4-8A9B-4B5E-AEEA-68032D09FAFC}"/>
              </a:ext>
            </a:extLst>
          </p:cNvPr>
          <p:cNvSpPr txBox="1"/>
          <p:nvPr/>
        </p:nvSpPr>
        <p:spPr>
          <a:xfrm>
            <a:off x="4445000" y="2169234"/>
            <a:ext cx="42680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>
                <a:latin typeface="+mj-lt"/>
              </a:rPr>
              <a:t>Simplicity</a:t>
            </a:r>
            <a:r>
              <a:rPr lang="en-US" sz="2400"/>
              <a:t> -- the art of maximizing the amount of work not done -- is essential.</a:t>
            </a:r>
            <a:br>
              <a:rPr lang="en-US" sz="2400"/>
            </a:b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4289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A0A0B-561C-42AB-AA65-86BF68EF75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19"/>
          <a:stretch/>
        </p:blipFill>
        <p:spPr>
          <a:xfrm>
            <a:off x="0" y="2031366"/>
            <a:ext cx="3147461" cy="367690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29A68-2969-4066-9BEC-32E166E7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F4197A5-90B2-4B3F-940A-1552DA90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4. 12 Principles of Agile Manifesto</a:t>
            </a:r>
          </a:p>
        </p:txBody>
      </p:sp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6E8661C8-1181-49C4-8D58-7FF962394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9609" y="1351592"/>
            <a:ext cx="5166678" cy="4793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8E04E4-8A9B-4B5E-AEEA-68032D09FAFC}"/>
              </a:ext>
            </a:extLst>
          </p:cNvPr>
          <p:cNvSpPr txBox="1"/>
          <p:nvPr/>
        </p:nvSpPr>
        <p:spPr>
          <a:xfrm>
            <a:off x="5340150" y="2274838"/>
            <a:ext cx="4564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/>
              <a:t>The best architectures, requirements, and designs emerge from </a:t>
            </a:r>
            <a:r>
              <a:rPr lang="en-US" sz="2400">
                <a:latin typeface="+mj-lt"/>
              </a:rPr>
              <a:t>self-organizing teams</a:t>
            </a:r>
            <a:r>
              <a:rPr 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938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DA0A0B-561C-42AB-AA65-86BF68EF75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20"/>
          <a:stretch/>
        </p:blipFill>
        <p:spPr>
          <a:xfrm>
            <a:off x="6822739" y="2040990"/>
            <a:ext cx="2953136" cy="344540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29A68-2969-4066-9BEC-32E166E7E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22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F4197A5-90B2-4B3F-940A-1552DA90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4. 12 Principles of Agile Manifesto</a:t>
            </a:r>
          </a:p>
        </p:txBody>
      </p:sp>
      <p:pic>
        <p:nvPicPr>
          <p:cNvPr id="8" name="Picture 7" descr="Shape, circle&#10;&#10;Description automatically generated">
            <a:extLst>
              <a:ext uri="{FF2B5EF4-FFF2-40B4-BE49-F238E27FC236}">
                <a16:creationId xmlns:a16="http://schemas.microsoft.com/office/drawing/2014/main" id="{6E8661C8-1181-49C4-8D58-7FF962394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261" y="1371601"/>
            <a:ext cx="5166678" cy="4793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8E04E4-8A9B-4B5E-AEEA-68032D09FAFC}"/>
              </a:ext>
            </a:extLst>
          </p:cNvPr>
          <p:cNvSpPr txBox="1"/>
          <p:nvPr/>
        </p:nvSpPr>
        <p:spPr>
          <a:xfrm>
            <a:off x="906779" y="2274838"/>
            <a:ext cx="41407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/>
              <a:t>At regular intervals, the team </a:t>
            </a:r>
            <a:r>
              <a:rPr lang="en-US" sz="2400">
                <a:latin typeface="+mj-lt"/>
              </a:rPr>
              <a:t>reflects on how to become more effective</a:t>
            </a:r>
            <a:r>
              <a:rPr lang="en-US" sz="2400"/>
              <a:t>, the tunes and adjusts its behavior accordingly.</a:t>
            </a:r>
          </a:p>
        </p:txBody>
      </p:sp>
    </p:spTree>
    <p:extLst>
      <p:ext uri="{BB962C8B-B14F-4D97-AF65-F5344CB8AC3E}">
        <p14:creationId xmlns:p14="http://schemas.microsoft.com/office/powerpoint/2010/main" val="89004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36044-852E-4A4D-8C16-DCF3F7498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979CA-D840-4A18-9D58-FAC715A8E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https://agilemanifesto.org/</a:t>
            </a:r>
          </a:p>
          <a:p>
            <a:r>
              <a:rPr lang="en-US" sz="200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https://fatinsl.info/</a:t>
            </a:r>
            <a:endParaRPr lang="en-US" sz="2000">
              <a:solidFill>
                <a:schemeClr val="tx1"/>
              </a:solidFill>
            </a:endParaRPr>
          </a:p>
          <a:p>
            <a:r>
              <a:rPr lang="en-US" sz="200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https://itmscoaching.com/quy-trinh-phat-trien-phan-mem/</a:t>
            </a:r>
            <a:endParaRPr lang="en-US" sz="2000">
              <a:solidFill>
                <a:schemeClr val="tx1"/>
              </a:solidFill>
            </a:endParaRPr>
          </a:p>
          <a:p>
            <a:r>
              <a:rPr lang="en-US" sz="200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https://www.knowledgetrain.co.uk/agile/agile-principles</a:t>
            </a:r>
            <a:endParaRPr lang="en-US" sz="2000">
              <a:solidFill>
                <a:schemeClr val="tx1"/>
              </a:solidFill>
            </a:endParaRPr>
          </a:p>
          <a:p>
            <a:r>
              <a:rPr lang="en-US" sz="200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https://www.youtube.com/watch?v=rf8Gi2RLKWQ</a:t>
            </a:r>
            <a:endParaRPr lang="en-US" sz="2000">
              <a:solidFill>
                <a:schemeClr val="tx1"/>
              </a:solidFill>
            </a:endParaRPr>
          </a:p>
          <a:p>
            <a:r>
              <a:rPr lang="en-US" sz="200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https://www.youtube.com/watch?v=5jCc2KByx60</a:t>
            </a:r>
            <a:endParaRPr lang="en-US" sz="2000">
              <a:solidFill>
                <a:schemeClr val="tx1"/>
              </a:solidFill>
            </a:endParaRPr>
          </a:p>
          <a:p>
            <a:r>
              <a:rPr lang="en-US" sz="200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https://www.coursera.org/learn/agile-software-development/lecture/aNH2E/why-agile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51C3E2-C7CE-43E4-83C8-19E5F0899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98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010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99F41-050E-41F5-8579-F97A16BB1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1. What is Agile?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04BC3-013B-4654-A830-F4EE3AF90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0" name="Picture 2" descr="Khóa học Agile - Khóa học phát triển phần mềm linh hoạt | Học viện Agile">
            <a:extLst>
              <a:ext uri="{FF2B5EF4-FFF2-40B4-BE49-F238E27FC236}">
                <a16:creationId xmlns:a16="http://schemas.microsoft.com/office/drawing/2014/main" id="{B6C8A1C6-9737-4980-959A-C2DD0CE54E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53" y="1749425"/>
            <a:ext cx="932169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60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8E870A1-0924-4D70-9DBF-45500F834C21}"/>
              </a:ext>
            </a:extLst>
          </p:cNvPr>
          <p:cNvSpPr/>
          <p:nvPr/>
        </p:nvSpPr>
        <p:spPr>
          <a:xfrm>
            <a:off x="0" y="1375954"/>
            <a:ext cx="9173505" cy="52512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99F41-050E-41F5-8579-F97A16BB1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1. What is Agile?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04BC3-013B-4654-A830-F4EE3AF90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 descr="Kent Beck, Who Helped Write 'Agile Manifesto,' Coaches Teams at Gusto">
            <a:extLst>
              <a:ext uri="{FF2B5EF4-FFF2-40B4-BE49-F238E27FC236}">
                <a16:creationId xmlns:a16="http://schemas.microsoft.com/office/drawing/2014/main" id="{7E3F44FC-9B73-4BE2-9F15-3FFCA3100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3" r="9153"/>
          <a:stretch/>
        </p:blipFill>
        <p:spPr bwMode="auto">
          <a:xfrm>
            <a:off x="334346" y="1710715"/>
            <a:ext cx="1083740" cy="99495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E2895E-1390-4AD7-94F2-59555A195C5A}"/>
              </a:ext>
            </a:extLst>
          </p:cNvPr>
          <p:cNvSpPr txBox="1"/>
          <p:nvPr/>
        </p:nvSpPr>
        <p:spPr>
          <a:xfrm>
            <a:off x="260289" y="2840525"/>
            <a:ext cx="1254008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Kent Beck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E03326F-8FE9-4155-8A6A-993B5B9F3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2" t="3289" r="8418" b="21711"/>
          <a:stretch/>
        </p:blipFill>
        <p:spPr bwMode="auto">
          <a:xfrm>
            <a:off x="1765854" y="1710715"/>
            <a:ext cx="1083565" cy="994954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0B34F7-B19F-46E1-B5BA-BAD01D4D9006}"/>
              </a:ext>
            </a:extLst>
          </p:cNvPr>
          <p:cNvSpPr txBox="1"/>
          <p:nvPr/>
        </p:nvSpPr>
        <p:spPr>
          <a:xfrm>
            <a:off x="1608974" y="2839189"/>
            <a:ext cx="136522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Mike Beedle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76D1113-C6DC-4149-AD60-2F7827624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8" t="5349" r="7149" b="33421"/>
          <a:stretch/>
        </p:blipFill>
        <p:spPr bwMode="auto">
          <a:xfrm>
            <a:off x="3238346" y="1706016"/>
            <a:ext cx="1083740" cy="99495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6355D3-DC82-4200-9C19-CF822C196026}"/>
              </a:ext>
            </a:extLst>
          </p:cNvPr>
          <p:cNvSpPr txBox="1"/>
          <p:nvPr/>
        </p:nvSpPr>
        <p:spPr>
          <a:xfrm>
            <a:off x="2866010" y="2839188"/>
            <a:ext cx="182841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Arie van Bennekum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41CC5D1-08C5-492A-B943-FD6DAC671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9" b="7099"/>
          <a:stretch/>
        </p:blipFill>
        <p:spPr bwMode="auto">
          <a:xfrm>
            <a:off x="4711013" y="1692820"/>
            <a:ext cx="1083740" cy="99495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8EF649-8025-4763-A2E7-108E083F5A83}"/>
              </a:ext>
            </a:extLst>
          </p:cNvPr>
          <p:cNvSpPr txBox="1"/>
          <p:nvPr/>
        </p:nvSpPr>
        <p:spPr>
          <a:xfrm>
            <a:off x="4443104" y="2834414"/>
            <a:ext cx="1619558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Alistair Cockburn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A290BFB-DDAE-4DC0-98A0-13BE48447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6" r="9366"/>
          <a:stretch/>
        </p:blipFill>
        <p:spPr bwMode="auto">
          <a:xfrm>
            <a:off x="6181901" y="1706016"/>
            <a:ext cx="1083740" cy="99495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A6F86B-140E-45B6-970A-B41A91428E41}"/>
              </a:ext>
            </a:extLst>
          </p:cNvPr>
          <p:cNvSpPr txBox="1"/>
          <p:nvPr/>
        </p:nvSpPr>
        <p:spPr>
          <a:xfrm>
            <a:off x="5653951" y="2836801"/>
            <a:ext cx="213964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Ward Cunningham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C3686922-97E0-4D04-A69B-A0443DF84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6" b="4096"/>
          <a:stretch/>
        </p:blipFill>
        <p:spPr bwMode="auto">
          <a:xfrm>
            <a:off x="7652789" y="1706015"/>
            <a:ext cx="1083740" cy="99495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755FC3C-470E-42F3-A5C9-4056AE3E0673}"/>
              </a:ext>
            </a:extLst>
          </p:cNvPr>
          <p:cNvSpPr txBox="1"/>
          <p:nvPr/>
        </p:nvSpPr>
        <p:spPr>
          <a:xfrm>
            <a:off x="7124839" y="2839188"/>
            <a:ext cx="213964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Martin Fowler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2F7CD4B7-8500-4E4A-B2D8-F6CC6A548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3" b="2413"/>
          <a:stretch/>
        </p:blipFill>
        <p:spPr bwMode="auto">
          <a:xfrm>
            <a:off x="334346" y="3336138"/>
            <a:ext cx="1083740" cy="99495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9F5830C-7C57-4870-8C4F-597A2ABE2786}"/>
              </a:ext>
            </a:extLst>
          </p:cNvPr>
          <p:cNvSpPr txBox="1"/>
          <p:nvPr/>
        </p:nvSpPr>
        <p:spPr>
          <a:xfrm>
            <a:off x="0" y="4459938"/>
            <a:ext cx="17524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James Grenning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D9369492-B481-4C14-9998-ACD7B2AEAF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t="4822" r="-8" b="26312"/>
          <a:stretch/>
        </p:blipFill>
        <p:spPr bwMode="auto">
          <a:xfrm>
            <a:off x="1765722" y="3332816"/>
            <a:ext cx="1083565" cy="994954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BB110EC-FE1F-423F-8960-8D6786301532}"/>
              </a:ext>
            </a:extLst>
          </p:cNvPr>
          <p:cNvSpPr txBox="1"/>
          <p:nvPr/>
        </p:nvSpPr>
        <p:spPr>
          <a:xfrm>
            <a:off x="1498508" y="4468487"/>
            <a:ext cx="167269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Jim Highsmith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0EB78D76-430C-4B05-BE52-9A45D4898A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02" b="23364"/>
          <a:stretch/>
        </p:blipFill>
        <p:spPr bwMode="auto">
          <a:xfrm>
            <a:off x="3233507" y="3332372"/>
            <a:ext cx="1083740" cy="99495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289FEE0-4266-4AC7-BF22-B5F5E406152A}"/>
              </a:ext>
            </a:extLst>
          </p:cNvPr>
          <p:cNvSpPr txBox="1"/>
          <p:nvPr/>
        </p:nvSpPr>
        <p:spPr>
          <a:xfrm>
            <a:off x="3018495" y="4462376"/>
            <a:ext cx="157815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Andrew Hunt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1EF9D7FB-1191-4FA2-A4C9-3F2DD0329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6" b="4096"/>
          <a:stretch/>
        </p:blipFill>
        <p:spPr bwMode="auto">
          <a:xfrm>
            <a:off x="4711013" y="3330027"/>
            <a:ext cx="1083740" cy="99495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F4E0D8F-CCBB-4EE5-85CA-85CD6D7BFD49}"/>
              </a:ext>
            </a:extLst>
          </p:cNvPr>
          <p:cNvSpPr txBox="1"/>
          <p:nvPr/>
        </p:nvSpPr>
        <p:spPr>
          <a:xfrm>
            <a:off x="4604982" y="4454493"/>
            <a:ext cx="135050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Ron Jeffries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E4AD66F2-4173-4CE1-AF95-F8B38EF43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08"/>
          <a:stretch/>
        </p:blipFill>
        <p:spPr bwMode="auto">
          <a:xfrm>
            <a:off x="6188519" y="3330026"/>
            <a:ext cx="1083740" cy="99495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6499A67-F607-44BF-BDA4-D9EC95CCE493}"/>
              </a:ext>
            </a:extLst>
          </p:cNvPr>
          <p:cNvSpPr txBox="1"/>
          <p:nvPr/>
        </p:nvSpPr>
        <p:spPr>
          <a:xfrm>
            <a:off x="6097926" y="4454492"/>
            <a:ext cx="1203087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Jon Kern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D66313C3-5F0A-4531-8FD4-887E9B63C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6" b="4096"/>
          <a:stretch/>
        </p:blipFill>
        <p:spPr bwMode="auto">
          <a:xfrm>
            <a:off x="7652789" y="3330025"/>
            <a:ext cx="1083740" cy="99495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5C7886-9164-4C39-A531-4510BD6F080A}"/>
              </a:ext>
            </a:extLst>
          </p:cNvPr>
          <p:cNvSpPr txBox="1"/>
          <p:nvPr/>
        </p:nvSpPr>
        <p:spPr>
          <a:xfrm>
            <a:off x="7124839" y="4459938"/>
            <a:ext cx="2139640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Brian Marick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F861847B-5870-408E-803F-618701311B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" t="-940" r="16" b="28566"/>
          <a:stretch/>
        </p:blipFill>
        <p:spPr bwMode="auto">
          <a:xfrm>
            <a:off x="334346" y="4928949"/>
            <a:ext cx="1083740" cy="99495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3BC59FC-0F97-4C18-996B-3CAB5D202D0B}"/>
              </a:ext>
            </a:extLst>
          </p:cNvPr>
          <p:cNvSpPr txBox="1"/>
          <p:nvPr/>
        </p:nvSpPr>
        <p:spPr>
          <a:xfrm>
            <a:off x="0" y="6079351"/>
            <a:ext cx="17524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Robert C. Martin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5CF7F60F-1111-4AAD-A5D0-6876A68B4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9" b="4089"/>
          <a:stretch/>
        </p:blipFill>
        <p:spPr bwMode="auto">
          <a:xfrm>
            <a:off x="1793074" y="4928949"/>
            <a:ext cx="1083565" cy="994954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5D4F33F-F254-4101-80C6-5E6240014FCF}"/>
              </a:ext>
            </a:extLst>
          </p:cNvPr>
          <p:cNvSpPr txBox="1"/>
          <p:nvPr/>
        </p:nvSpPr>
        <p:spPr>
          <a:xfrm>
            <a:off x="1470258" y="6077968"/>
            <a:ext cx="167269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Steve Mellor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C43AC39C-CC7A-451B-A480-CF60602402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r="25598"/>
          <a:stretch/>
        </p:blipFill>
        <p:spPr bwMode="auto">
          <a:xfrm>
            <a:off x="3251627" y="4928948"/>
            <a:ext cx="1083740" cy="99495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FD07096-C698-4536-BE2E-B6EA8DC996B0}"/>
              </a:ext>
            </a:extLst>
          </p:cNvPr>
          <p:cNvSpPr txBox="1"/>
          <p:nvPr/>
        </p:nvSpPr>
        <p:spPr>
          <a:xfrm>
            <a:off x="3055820" y="6077967"/>
            <a:ext cx="1503499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Ken Schwaber</a:t>
            </a: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FAC9E2D0-AA96-4686-9767-51BC0A056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6" b="4096"/>
          <a:stretch/>
        </p:blipFill>
        <p:spPr bwMode="auto">
          <a:xfrm>
            <a:off x="4712338" y="4935255"/>
            <a:ext cx="1083740" cy="99495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D36C263-F0F4-41D8-A92B-BECDABE3415D}"/>
              </a:ext>
            </a:extLst>
          </p:cNvPr>
          <p:cNvSpPr txBox="1"/>
          <p:nvPr/>
        </p:nvSpPr>
        <p:spPr>
          <a:xfrm>
            <a:off x="4488737" y="6077966"/>
            <a:ext cx="152829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Jeff Sutherland</a:t>
            </a: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5BE47AEB-BF7F-40B0-B465-A91EC000DF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t="-755" r="6287" b="755"/>
          <a:stretch/>
        </p:blipFill>
        <p:spPr bwMode="auto">
          <a:xfrm>
            <a:off x="6192268" y="4935454"/>
            <a:ext cx="1083740" cy="994955"/>
          </a:xfrm>
          <a:prstGeom prst="ellipse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8D543BB-38B3-456C-AC88-EEFC41405BC9}"/>
              </a:ext>
            </a:extLst>
          </p:cNvPr>
          <p:cNvSpPr txBox="1"/>
          <p:nvPr/>
        </p:nvSpPr>
        <p:spPr>
          <a:xfrm>
            <a:off x="6027675" y="6077088"/>
            <a:ext cx="1343588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Dave Thomas</a:t>
            </a:r>
          </a:p>
        </p:txBody>
      </p:sp>
      <p:pic>
        <p:nvPicPr>
          <p:cNvPr id="1028" name="Picture 4" descr="Home">
            <a:extLst>
              <a:ext uri="{FF2B5EF4-FFF2-40B4-BE49-F238E27FC236}">
                <a16:creationId xmlns:a16="http://schemas.microsoft.com/office/drawing/2014/main" id="{566301B2-ED06-44A2-BCBF-25D6C44FF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2514" y="-5843"/>
            <a:ext cx="1879485" cy="125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Google Shape;3614;p53">
            <a:extLst>
              <a:ext uri="{FF2B5EF4-FFF2-40B4-BE49-F238E27FC236}">
                <a16:creationId xmlns:a16="http://schemas.microsoft.com/office/drawing/2014/main" id="{AE3FD283-242D-4A17-8BF3-62939B6CB527}"/>
              </a:ext>
            </a:extLst>
          </p:cNvPr>
          <p:cNvSpPr/>
          <p:nvPr/>
        </p:nvSpPr>
        <p:spPr>
          <a:xfrm flipH="1">
            <a:off x="9960869" y="295677"/>
            <a:ext cx="178589" cy="262805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2A80C-2AB3-46D8-B174-8CA0C7ECA0ED}"/>
              </a:ext>
            </a:extLst>
          </p:cNvPr>
          <p:cNvSpPr txBox="1"/>
          <p:nvPr/>
        </p:nvSpPr>
        <p:spPr>
          <a:xfrm>
            <a:off x="7926408" y="294739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latin typeface="#9Slide03 Montserrat Medium" panose="00000600000000000000" pitchFamily="2" charset="0"/>
              </a:rPr>
              <a:t>Snowbird, Utah, USA</a:t>
            </a:r>
          </a:p>
        </p:txBody>
      </p:sp>
      <p:grpSp>
        <p:nvGrpSpPr>
          <p:cNvPr id="47" name="Google Shape;10669;p60">
            <a:extLst>
              <a:ext uri="{FF2B5EF4-FFF2-40B4-BE49-F238E27FC236}">
                <a16:creationId xmlns:a16="http://schemas.microsoft.com/office/drawing/2014/main" id="{7256CD18-786B-4216-AB5F-8421AB6A6127}"/>
              </a:ext>
            </a:extLst>
          </p:cNvPr>
          <p:cNvGrpSpPr/>
          <p:nvPr/>
        </p:nvGrpSpPr>
        <p:grpSpPr>
          <a:xfrm>
            <a:off x="9927535" y="667353"/>
            <a:ext cx="262805" cy="262805"/>
            <a:chOff x="1756921" y="1509739"/>
            <a:chExt cx="345997" cy="345997"/>
          </a:xfrm>
          <a:solidFill>
            <a:schemeClr val="accent2"/>
          </a:solidFill>
        </p:grpSpPr>
        <p:sp>
          <p:nvSpPr>
            <p:cNvPr id="48" name="Google Shape;10670;p60">
              <a:extLst>
                <a:ext uri="{FF2B5EF4-FFF2-40B4-BE49-F238E27FC236}">
                  <a16:creationId xmlns:a16="http://schemas.microsoft.com/office/drawing/2014/main" id="{14991690-FDCA-4732-92BF-AC436889750E}"/>
                </a:ext>
              </a:extLst>
            </p:cNvPr>
            <p:cNvSpPr/>
            <p:nvPr/>
          </p:nvSpPr>
          <p:spPr>
            <a:xfrm>
              <a:off x="1756921" y="1509739"/>
              <a:ext cx="345997" cy="345997"/>
            </a:xfrm>
            <a:custGeom>
              <a:avLst/>
              <a:gdLst/>
              <a:ahLst/>
              <a:cxnLst/>
              <a:rect l="l" t="t" r="r" b="b"/>
              <a:pathLst>
                <a:path w="10871" h="10871" extrusionOk="0">
                  <a:moveTo>
                    <a:pt x="5442" y="0"/>
                  </a:moveTo>
                  <a:cubicBezTo>
                    <a:pt x="3977" y="0"/>
                    <a:pt x="2620" y="572"/>
                    <a:pt x="1596" y="1596"/>
                  </a:cubicBezTo>
                  <a:cubicBezTo>
                    <a:pt x="572" y="2620"/>
                    <a:pt x="1" y="3989"/>
                    <a:pt x="1" y="5441"/>
                  </a:cubicBezTo>
                  <a:cubicBezTo>
                    <a:pt x="1" y="6882"/>
                    <a:pt x="572" y="8251"/>
                    <a:pt x="1596" y="9275"/>
                  </a:cubicBezTo>
                  <a:cubicBezTo>
                    <a:pt x="2620" y="10299"/>
                    <a:pt x="3989" y="10871"/>
                    <a:pt x="5442" y="10871"/>
                  </a:cubicBezTo>
                  <a:cubicBezTo>
                    <a:pt x="6882" y="10871"/>
                    <a:pt x="8252" y="10299"/>
                    <a:pt x="9276" y="9275"/>
                  </a:cubicBezTo>
                  <a:cubicBezTo>
                    <a:pt x="10299" y="8251"/>
                    <a:pt x="10871" y="6882"/>
                    <a:pt x="10871" y="5441"/>
                  </a:cubicBezTo>
                  <a:cubicBezTo>
                    <a:pt x="10871" y="5346"/>
                    <a:pt x="10871" y="5263"/>
                    <a:pt x="10859" y="5156"/>
                  </a:cubicBezTo>
                  <a:cubicBezTo>
                    <a:pt x="10859" y="5060"/>
                    <a:pt x="10788" y="5001"/>
                    <a:pt x="10692" y="5001"/>
                  </a:cubicBezTo>
                  <a:cubicBezTo>
                    <a:pt x="10609" y="5001"/>
                    <a:pt x="10549" y="5084"/>
                    <a:pt x="10549" y="5168"/>
                  </a:cubicBezTo>
                  <a:lnTo>
                    <a:pt x="10549" y="5441"/>
                  </a:lnTo>
                  <a:cubicBezTo>
                    <a:pt x="10549" y="6811"/>
                    <a:pt x="10014" y="8085"/>
                    <a:pt x="9037" y="9049"/>
                  </a:cubicBezTo>
                  <a:cubicBezTo>
                    <a:pt x="8073" y="10025"/>
                    <a:pt x="6787" y="10561"/>
                    <a:pt x="5418" y="10561"/>
                  </a:cubicBezTo>
                  <a:cubicBezTo>
                    <a:pt x="4061" y="10561"/>
                    <a:pt x="2775" y="10025"/>
                    <a:pt x="1810" y="9049"/>
                  </a:cubicBezTo>
                  <a:cubicBezTo>
                    <a:pt x="834" y="8085"/>
                    <a:pt x="298" y="6811"/>
                    <a:pt x="298" y="5441"/>
                  </a:cubicBezTo>
                  <a:cubicBezTo>
                    <a:pt x="298" y="4072"/>
                    <a:pt x="834" y="2786"/>
                    <a:pt x="1810" y="1822"/>
                  </a:cubicBezTo>
                  <a:cubicBezTo>
                    <a:pt x="2775" y="858"/>
                    <a:pt x="4061" y="322"/>
                    <a:pt x="5418" y="322"/>
                  </a:cubicBezTo>
                  <a:cubicBezTo>
                    <a:pt x="6632" y="322"/>
                    <a:pt x="7799" y="750"/>
                    <a:pt x="8728" y="1524"/>
                  </a:cubicBezTo>
                  <a:cubicBezTo>
                    <a:pt x="9633" y="2298"/>
                    <a:pt x="10264" y="3358"/>
                    <a:pt x="10466" y="4513"/>
                  </a:cubicBezTo>
                  <a:cubicBezTo>
                    <a:pt x="10476" y="4594"/>
                    <a:pt x="10547" y="4649"/>
                    <a:pt x="10612" y="4649"/>
                  </a:cubicBezTo>
                  <a:cubicBezTo>
                    <a:pt x="10623" y="4649"/>
                    <a:pt x="10634" y="4647"/>
                    <a:pt x="10645" y="4644"/>
                  </a:cubicBezTo>
                  <a:cubicBezTo>
                    <a:pt x="10740" y="4632"/>
                    <a:pt x="10800" y="4548"/>
                    <a:pt x="10776" y="4465"/>
                  </a:cubicBezTo>
                  <a:cubicBezTo>
                    <a:pt x="10561" y="3239"/>
                    <a:pt x="9907" y="2108"/>
                    <a:pt x="8930" y="1286"/>
                  </a:cubicBezTo>
                  <a:cubicBezTo>
                    <a:pt x="7954" y="465"/>
                    <a:pt x="6716" y="0"/>
                    <a:pt x="5442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671;p60">
              <a:extLst>
                <a:ext uri="{FF2B5EF4-FFF2-40B4-BE49-F238E27FC236}">
                  <a16:creationId xmlns:a16="http://schemas.microsoft.com/office/drawing/2014/main" id="{90FD2201-626A-4F09-9647-E479204CFF07}"/>
                </a:ext>
              </a:extLst>
            </p:cNvPr>
            <p:cNvSpPr/>
            <p:nvPr/>
          </p:nvSpPr>
          <p:spPr>
            <a:xfrm>
              <a:off x="1781937" y="1535488"/>
              <a:ext cx="295614" cy="295614"/>
            </a:xfrm>
            <a:custGeom>
              <a:avLst/>
              <a:gdLst/>
              <a:ahLst/>
              <a:cxnLst/>
              <a:rect l="l" t="t" r="r" b="b"/>
              <a:pathLst>
                <a:path w="9288" h="9288" extrusionOk="0">
                  <a:moveTo>
                    <a:pt x="4644" y="1"/>
                  </a:moveTo>
                  <a:cubicBezTo>
                    <a:pt x="3989" y="1"/>
                    <a:pt x="3346" y="132"/>
                    <a:pt x="2751" y="406"/>
                  </a:cubicBezTo>
                  <a:cubicBezTo>
                    <a:pt x="2167" y="656"/>
                    <a:pt x="1667" y="1025"/>
                    <a:pt x="1227" y="1489"/>
                  </a:cubicBezTo>
                  <a:cubicBezTo>
                    <a:pt x="1167" y="1549"/>
                    <a:pt x="1167" y="1656"/>
                    <a:pt x="1251" y="1715"/>
                  </a:cubicBezTo>
                  <a:cubicBezTo>
                    <a:pt x="1278" y="1743"/>
                    <a:pt x="1313" y="1757"/>
                    <a:pt x="1348" y="1757"/>
                  </a:cubicBezTo>
                  <a:cubicBezTo>
                    <a:pt x="1390" y="1757"/>
                    <a:pt x="1433" y="1737"/>
                    <a:pt x="1465" y="1692"/>
                  </a:cubicBezTo>
                  <a:cubicBezTo>
                    <a:pt x="1870" y="1263"/>
                    <a:pt x="2346" y="918"/>
                    <a:pt x="2882" y="680"/>
                  </a:cubicBezTo>
                  <a:cubicBezTo>
                    <a:pt x="3429" y="430"/>
                    <a:pt x="4025" y="310"/>
                    <a:pt x="4644" y="310"/>
                  </a:cubicBezTo>
                  <a:cubicBezTo>
                    <a:pt x="7025" y="310"/>
                    <a:pt x="8966" y="2239"/>
                    <a:pt x="8966" y="4644"/>
                  </a:cubicBezTo>
                  <a:cubicBezTo>
                    <a:pt x="8966" y="7037"/>
                    <a:pt x="7037" y="8978"/>
                    <a:pt x="4644" y="8978"/>
                  </a:cubicBezTo>
                  <a:cubicBezTo>
                    <a:pt x="2263" y="8978"/>
                    <a:pt x="310" y="7037"/>
                    <a:pt x="310" y="4644"/>
                  </a:cubicBezTo>
                  <a:cubicBezTo>
                    <a:pt x="310" y="3799"/>
                    <a:pt x="560" y="2966"/>
                    <a:pt x="1024" y="2263"/>
                  </a:cubicBezTo>
                  <a:cubicBezTo>
                    <a:pt x="1084" y="2192"/>
                    <a:pt x="1072" y="2084"/>
                    <a:pt x="989" y="2037"/>
                  </a:cubicBezTo>
                  <a:cubicBezTo>
                    <a:pt x="963" y="2020"/>
                    <a:pt x="933" y="2012"/>
                    <a:pt x="904" y="2012"/>
                  </a:cubicBezTo>
                  <a:cubicBezTo>
                    <a:pt x="850" y="2012"/>
                    <a:pt x="797" y="2038"/>
                    <a:pt x="774" y="2084"/>
                  </a:cubicBezTo>
                  <a:cubicBezTo>
                    <a:pt x="262" y="2846"/>
                    <a:pt x="0" y="3716"/>
                    <a:pt x="0" y="4644"/>
                  </a:cubicBezTo>
                  <a:cubicBezTo>
                    <a:pt x="0" y="5883"/>
                    <a:pt x="477" y="7049"/>
                    <a:pt x="1346" y="7930"/>
                  </a:cubicBezTo>
                  <a:cubicBezTo>
                    <a:pt x="2227" y="8811"/>
                    <a:pt x="3394" y="9288"/>
                    <a:pt x="4644" y="9288"/>
                  </a:cubicBezTo>
                  <a:cubicBezTo>
                    <a:pt x="5894" y="9288"/>
                    <a:pt x="7049" y="8811"/>
                    <a:pt x="7930" y="7930"/>
                  </a:cubicBezTo>
                  <a:cubicBezTo>
                    <a:pt x="8811" y="7049"/>
                    <a:pt x="9287" y="5894"/>
                    <a:pt x="9287" y="4644"/>
                  </a:cubicBezTo>
                  <a:cubicBezTo>
                    <a:pt x="9287" y="3394"/>
                    <a:pt x="8811" y="2227"/>
                    <a:pt x="7930" y="1346"/>
                  </a:cubicBezTo>
                  <a:cubicBezTo>
                    <a:pt x="7049" y="477"/>
                    <a:pt x="5894" y="1"/>
                    <a:pt x="4644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672;p60">
              <a:extLst>
                <a:ext uri="{FF2B5EF4-FFF2-40B4-BE49-F238E27FC236}">
                  <a16:creationId xmlns:a16="http://schemas.microsoft.com/office/drawing/2014/main" id="{16448DD7-1AE8-424F-A190-678DD4329EFC}"/>
                </a:ext>
              </a:extLst>
            </p:cNvPr>
            <p:cNvSpPr/>
            <p:nvPr/>
          </p:nvSpPr>
          <p:spPr>
            <a:xfrm>
              <a:off x="1806954" y="1677980"/>
              <a:ext cx="17441" cy="10630"/>
            </a:xfrm>
            <a:custGeom>
              <a:avLst/>
              <a:gdLst/>
              <a:ahLst/>
              <a:cxnLst/>
              <a:rect l="l" t="t" r="r" b="b"/>
              <a:pathLst>
                <a:path w="548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381" y="334"/>
                  </a:lnTo>
                  <a:cubicBezTo>
                    <a:pt x="476" y="334"/>
                    <a:pt x="548" y="251"/>
                    <a:pt x="548" y="167"/>
                  </a:cubicBezTo>
                  <a:cubicBezTo>
                    <a:pt x="548" y="72"/>
                    <a:pt x="476" y="1"/>
                    <a:pt x="381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673;p60">
              <a:extLst>
                <a:ext uri="{FF2B5EF4-FFF2-40B4-BE49-F238E27FC236}">
                  <a16:creationId xmlns:a16="http://schemas.microsoft.com/office/drawing/2014/main" id="{AC737D58-A449-4A24-923D-B76B9B87B332}"/>
                </a:ext>
              </a:extLst>
            </p:cNvPr>
            <p:cNvSpPr/>
            <p:nvPr/>
          </p:nvSpPr>
          <p:spPr>
            <a:xfrm>
              <a:off x="1924429" y="1560122"/>
              <a:ext cx="128106" cy="128488"/>
            </a:xfrm>
            <a:custGeom>
              <a:avLst/>
              <a:gdLst/>
              <a:ahLst/>
              <a:cxnLst/>
              <a:rect l="l" t="t" r="r" b="b"/>
              <a:pathLst>
                <a:path w="4025" h="4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870"/>
                  </a:lnTo>
                  <a:cubicBezTo>
                    <a:pt x="0" y="3954"/>
                    <a:pt x="72" y="4037"/>
                    <a:pt x="155" y="4037"/>
                  </a:cubicBezTo>
                  <a:lnTo>
                    <a:pt x="3870" y="4037"/>
                  </a:lnTo>
                  <a:cubicBezTo>
                    <a:pt x="3953" y="4037"/>
                    <a:pt x="4024" y="3954"/>
                    <a:pt x="4024" y="3870"/>
                  </a:cubicBezTo>
                  <a:cubicBezTo>
                    <a:pt x="4024" y="3775"/>
                    <a:pt x="3953" y="3704"/>
                    <a:pt x="3870" y="3704"/>
                  </a:cubicBezTo>
                  <a:lnTo>
                    <a:pt x="322" y="3704"/>
                  </a:ln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674;p60">
              <a:extLst>
                <a:ext uri="{FF2B5EF4-FFF2-40B4-BE49-F238E27FC236}">
                  <a16:creationId xmlns:a16="http://schemas.microsoft.com/office/drawing/2014/main" id="{98A2B116-4B9D-419C-89A4-B22261DDA24B}"/>
                </a:ext>
              </a:extLst>
            </p:cNvPr>
            <p:cNvSpPr/>
            <p:nvPr/>
          </p:nvSpPr>
          <p:spPr>
            <a:xfrm>
              <a:off x="1924811" y="1788644"/>
              <a:ext cx="10630" cy="17823"/>
            </a:xfrm>
            <a:custGeom>
              <a:avLst/>
              <a:gdLst/>
              <a:ahLst/>
              <a:cxnLst/>
              <a:rect l="l" t="t" r="r" b="b"/>
              <a:pathLst>
                <a:path w="334" h="560" extrusionOk="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lnTo>
                    <a:pt x="0" y="393"/>
                  </a:lnTo>
                  <a:cubicBezTo>
                    <a:pt x="0" y="488"/>
                    <a:pt x="71" y="560"/>
                    <a:pt x="167" y="560"/>
                  </a:cubicBezTo>
                  <a:cubicBezTo>
                    <a:pt x="250" y="560"/>
                    <a:pt x="333" y="488"/>
                    <a:pt x="333" y="393"/>
                  </a:cubicBezTo>
                  <a:lnTo>
                    <a:pt x="333" y="167"/>
                  </a:lnTo>
                  <a:cubicBezTo>
                    <a:pt x="333" y="84"/>
                    <a:pt x="250" y="0"/>
                    <a:pt x="167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675;p60">
              <a:extLst>
                <a:ext uri="{FF2B5EF4-FFF2-40B4-BE49-F238E27FC236}">
                  <a16:creationId xmlns:a16="http://schemas.microsoft.com/office/drawing/2014/main" id="{5D452C1B-177B-49EC-BD70-AC0D83F807C0}"/>
                </a:ext>
              </a:extLst>
            </p:cNvPr>
            <p:cNvSpPr/>
            <p:nvPr/>
          </p:nvSpPr>
          <p:spPr>
            <a:xfrm>
              <a:off x="1841423" y="1594719"/>
              <a:ext cx="16328" cy="15086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59"/>
                  </a:cubicBezTo>
                  <a:lnTo>
                    <a:pt x="215" y="426"/>
                  </a:lnTo>
                  <a:cubicBezTo>
                    <a:pt x="239" y="462"/>
                    <a:pt x="286" y="474"/>
                    <a:pt x="334" y="474"/>
                  </a:cubicBezTo>
                  <a:cubicBezTo>
                    <a:pt x="370" y="474"/>
                    <a:pt x="405" y="462"/>
                    <a:pt x="453" y="426"/>
                  </a:cubicBezTo>
                  <a:cubicBezTo>
                    <a:pt x="513" y="366"/>
                    <a:pt x="513" y="259"/>
                    <a:pt x="453" y="212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676;p60">
              <a:extLst>
                <a:ext uri="{FF2B5EF4-FFF2-40B4-BE49-F238E27FC236}">
                  <a16:creationId xmlns:a16="http://schemas.microsoft.com/office/drawing/2014/main" id="{820796A4-FD44-425E-8021-A7CECB27FDA5}"/>
                </a:ext>
              </a:extLst>
            </p:cNvPr>
            <p:cNvSpPr/>
            <p:nvPr/>
          </p:nvSpPr>
          <p:spPr>
            <a:xfrm>
              <a:off x="2002470" y="1756243"/>
              <a:ext cx="16709" cy="15755"/>
            </a:xfrm>
            <a:custGeom>
              <a:avLst/>
              <a:gdLst/>
              <a:ahLst/>
              <a:cxnLst/>
              <a:rect l="l" t="t" r="r" b="b"/>
              <a:pathLst>
                <a:path w="525" h="495" extrusionOk="0">
                  <a:moveTo>
                    <a:pt x="175" y="0"/>
                  </a:moveTo>
                  <a:cubicBezTo>
                    <a:pt x="132" y="0"/>
                    <a:pt x="90" y="18"/>
                    <a:pt x="60" y="54"/>
                  </a:cubicBezTo>
                  <a:cubicBezTo>
                    <a:pt x="1" y="113"/>
                    <a:pt x="1" y="221"/>
                    <a:pt x="60" y="280"/>
                  </a:cubicBezTo>
                  <a:lnTo>
                    <a:pt x="227" y="447"/>
                  </a:lnTo>
                  <a:cubicBezTo>
                    <a:pt x="251" y="471"/>
                    <a:pt x="298" y="494"/>
                    <a:pt x="346" y="494"/>
                  </a:cubicBezTo>
                  <a:cubicBezTo>
                    <a:pt x="394" y="494"/>
                    <a:pt x="418" y="471"/>
                    <a:pt x="465" y="447"/>
                  </a:cubicBezTo>
                  <a:cubicBezTo>
                    <a:pt x="525" y="387"/>
                    <a:pt x="525" y="280"/>
                    <a:pt x="465" y="221"/>
                  </a:cubicBezTo>
                  <a:lnTo>
                    <a:pt x="298" y="54"/>
                  </a:lnTo>
                  <a:cubicBezTo>
                    <a:pt x="263" y="18"/>
                    <a:pt x="218" y="0"/>
                    <a:pt x="175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677;p60">
              <a:extLst>
                <a:ext uri="{FF2B5EF4-FFF2-40B4-BE49-F238E27FC236}">
                  <a16:creationId xmlns:a16="http://schemas.microsoft.com/office/drawing/2014/main" id="{A395FDDF-23DA-4FD7-84BA-E61FCA071A88}"/>
                </a:ext>
              </a:extLst>
            </p:cNvPr>
            <p:cNvSpPr/>
            <p:nvPr/>
          </p:nvSpPr>
          <p:spPr>
            <a:xfrm>
              <a:off x="2002470" y="1594719"/>
              <a:ext cx="16328" cy="15086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7" y="15"/>
                    <a:pt x="227" y="45"/>
                  </a:cubicBezTo>
                  <a:lnTo>
                    <a:pt x="60" y="212"/>
                  </a:lnTo>
                  <a:cubicBezTo>
                    <a:pt x="1" y="259"/>
                    <a:pt x="1" y="366"/>
                    <a:pt x="60" y="426"/>
                  </a:cubicBezTo>
                  <a:cubicBezTo>
                    <a:pt x="96" y="462"/>
                    <a:pt x="132" y="474"/>
                    <a:pt x="179" y="474"/>
                  </a:cubicBezTo>
                  <a:cubicBezTo>
                    <a:pt x="227" y="474"/>
                    <a:pt x="251" y="462"/>
                    <a:pt x="287" y="426"/>
                  </a:cubicBezTo>
                  <a:lnTo>
                    <a:pt x="453" y="259"/>
                  </a:lnTo>
                  <a:cubicBezTo>
                    <a:pt x="513" y="212"/>
                    <a:pt x="513" y="104"/>
                    <a:pt x="453" y="45"/>
                  </a:cubicBezTo>
                  <a:cubicBezTo>
                    <a:pt x="423" y="15"/>
                    <a:pt x="382" y="0"/>
                    <a:pt x="340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678;p60">
              <a:extLst>
                <a:ext uri="{FF2B5EF4-FFF2-40B4-BE49-F238E27FC236}">
                  <a16:creationId xmlns:a16="http://schemas.microsoft.com/office/drawing/2014/main" id="{DB0020FE-0CA2-4DA3-A78A-AB8E7FE67178}"/>
                </a:ext>
              </a:extLst>
            </p:cNvPr>
            <p:cNvSpPr/>
            <p:nvPr/>
          </p:nvSpPr>
          <p:spPr>
            <a:xfrm>
              <a:off x="1841041" y="1756530"/>
              <a:ext cx="16709" cy="15468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352" y="0"/>
                  </a:moveTo>
                  <a:cubicBezTo>
                    <a:pt x="310" y="0"/>
                    <a:pt x="269" y="15"/>
                    <a:pt x="239" y="45"/>
                  </a:cubicBezTo>
                  <a:lnTo>
                    <a:pt x="72" y="212"/>
                  </a:lnTo>
                  <a:cubicBezTo>
                    <a:pt x="1" y="271"/>
                    <a:pt x="1" y="354"/>
                    <a:pt x="60" y="438"/>
                  </a:cubicBezTo>
                  <a:cubicBezTo>
                    <a:pt x="84" y="462"/>
                    <a:pt x="132" y="485"/>
                    <a:pt x="179" y="485"/>
                  </a:cubicBezTo>
                  <a:cubicBezTo>
                    <a:pt x="227" y="485"/>
                    <a:pt x="251" y="462"/>
                    <a:pt x="298" y="438"/>
                  </a:cubicBezTo>
                  <a:lnTo>
                    <a:pt x="465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4" y="0"/>
                    <a:pt x="352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679;p60">
              <a:extLst>
                <a:ext uri="{FF2B5EF4-FFF2-40B4-BE49-F238E27FC236}">
                  <a16:creationId xmlns:a16="http://schemas.microsoft.com/office/drawing/2014/main" id="{AD8CCE9E-DEF2-4615-8AC7-8AB7848EAEC9}"/>
                </a:ext>
              </a:extLst>
            </p:cNvPr>
            <p:cNvSpPr/>
            <p:nvPr/>
          </p:nvSpPr>
          <p:spPr>
            <a:xfrm>
              <a:off x="1816025" y="1632084"/>
              <a:ext cx="17855" cy="13336"/>
            </a:xfrm>
            <a:custGeom>
              <a:avLst/>
              <a:gdLst/>
              <a:ahLst/>
              <a:cxnLst/>
              <a:rect l="l" t="t" r="r" b="b"/>
              <a:pathLst>
                <a:path w="561" h="419" extrusionOk="0">
                  <a:moveTo>
                    <a:pt x="173" y="0"/>
                  </a:moveTo>
                  <a:cubicBezTo>
                    <a:pt x="110" y="0"/>
                    <a:pt x="51" y="36"/>
                    <a:pt x="25" y="97"/>
                  </a:cubicBezTo>
                  <a:cubicBezTo>
                    <a:pt x="1" y="181"/>
                    <a:pt x="25" y="276"/>
                    <a:pt x="120" y="312"/>
                  </a:cubicBezTo>
                  <a:lnTo>
                    <a:pt x="322" y="395"/>
                  </a:lnTo>
                  <a:cubicBezTo>
                    <a:pt x="334" y="419"/>
                    <a:pt x="370" y="419"/>
                    <a:pt x="382" y="419"/>
                  </a:cubicBezTo>
                  <a:cubicBezTo>
                    <a:pt x="441" y="419"/>
                    <a:pt x="501" y="383"/>
                    <a:pt x="537" y="312"/>
                  </a:cubicBezTo>
                  <a:cubicBezTo>
                    <a:pt x="561" y="228"/>
                    <a:pt x="513" y="133"/>
                    <a:pt x="441" y="97"/>
                  </a:cubicBezTo>
                  <a:lnTo>
                    <a:pt x="239" y="14"/>
                  </a:lnTo>
                  <a:cubicBezTo>
                    <a:pt x="217" y="5"/>
                    <a:pt x="195" y="0"/>
                    <a:pt x="173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680;p60">
              <a:extLst>
                <a:ext uri="{FF2B5EF4-FFF2-40B4-BE49-F238E27FC236}">
                  <a16:creationId xmlns:a16="http://schemas.microsoft.com/office/drawing/2014/main" id="{346E41EF-4A3E-495E-8385-7D465BE7B380}"/>
                </a:ext>
              </a:extLst>
            </p:cNvPr>
            <p:cNvSpPr/>
            <p:nvPr/>
          </p:nvSpPr>
          <p:spPr>
            <a:xfrm>
              <a:off x="2026341" y="1721297"/>
              <a:ext cx="17855" cy="13177"/>
            </a:xfrm>
            <a:custGeom>
              <a:avLst/>
              <a:gdLst/>
              <a:ahLst/>
              <a:cxnLst/>
              <a:rect l="l" t="t" r="r" b="b"/>
              <a:pathLst>
                <a:path w="561" h="414" extrusionOk="0">
                  <a:moveTo>
                    <a:pt x="179" y="0"/>
                  </a:moveTo>
                  <a:cubicBezTo>
                    <a:pt x="114" y="0"/>
                    <a:pt x="52" y="31"/>
                    <a:pt x="25" y="104"/>
                  </a:cubicBezTo>
                  <a:cubicBezTo>
                    <a:pt x="1" y="176"/>
                    <a:pt x="25" y="283"/>
                    <a:pt x="120" y="307"/>
                  </a:cubicBezTo>
                  <a:lnTo>
                    <a:pt x="322" y="402"/>
                  </a:lnTo>
                  <a:cubicBezTo>
                    <a:pt x="334" y="414"/>
                    <a:pt x="370" y="414"/>
                    <a:pt x="382" y="414"/>
                  </a:cubicBezTo>
                  <a:cubicBezTo>
                    <a:pt x="441" y="414"/>
                    <a:pt x="501" y="378"/>
                    <a:pt x="537" y="307"/>
                  </a:cubicBezTo>
                  <a:cubicBezTo>
                    <a:pt x="560" y="235"/>
                    <a:pt x="537" y="128"/>
                    <a:pt x="441" y="104"/>
                  </a:cubicBezTo>
                  <a:lnTo>
                    <a:pt x="239" y="9"/>
                  </a:lnTo>
                  <a:cubicBezTo>
                    <a:pt x="219" y="3"/>
                    <a:pt x="199" y="0"/>
                    <a:pt x="179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681;p60">
              <a:extLst>
                <a:ext uri="{FF2B5EF4-FFF2-40B4-BE49-F238E27FC236}">
                  <a16:creationId xmlns:a16="http://schemas.microsoft.com/office/drawing/2014/main" id="{4935AB8B-A57B-42AA-A433-8DC3BECB6551}"/>
                </a:ext>
              </a:extLst>
            </p:cNvPr>
            <p:cNvSpPr/>
            <p:nvPr/>
          </p:nvSpPr>
          <p:spPr>
            <a:xfrm>
              <a:off x="1967619" y="1569702"/>
              <a:ext cx="14036" cy="16996"/>
            </a:xfrm>
            <a:custGeom>
              <a:avLst/>
              <a:gdLst/>
              <a:ahLst/>
              <a:cxnLst/>
              <a:rect l="l" t="t" r="r" b="b"/>
              <a:pathLst>
                <a:path w="441" h="534" extrusionOk="0">
                  <a:moveTo>
                    <a:pt x="267" y="1"/>
                  </a:moveTo>
                  <a:cubicBezTo>
                    <a:pt x="204" y="1"/>
                    <a:pt x="138" y="32"/>
                    <a:pt x="119" y="105"/>
                  </a:cubicBezTo>
                  <a:lnTo>
                    <a:pt x="24" y="307"/>
                  </a:lnTo>
                  <a:cubicBezTo>
                    <a:pt x="0" y="378"/>
                    <a:pt x="24" y="486"/>
                    <a:pt x="119" y="521"/>
                  </a:cubicBezTo>
                  <a:cubicBezTo>
                    <a:pt x="131" y="521"/>
                    <a:pt x="155" y="533"/>
                    <a:pt x="179" y="533"/>
                  </a:cubicBezTo>
                  <a:cubicBezTo>
                    <a:pt x="239" y="533"/>
                    <a:pt x="298" y="498"/>
                    <a:pt x="322" y="426"/>
                  </a:cubicBezTo>
                  <a:lnTo>
                    <a:pt x="417" y="224"/>
                  </a:lnTo>
                  <a:cubicBezTo>
                    <a:pt x="441" y="140"/>
                    <a:pt x="417" y="45"/>
                    <a:pt x="322" y="9"/>
                  </a:cubicBezTo>
                  <a:cubicBezTo>
                    <a:pt x="305" y="4"/>
                    <a:pt x="286" y="1"/>
                    <a:pt x="267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682;p60">
              <a:extLst>
                <a:ext uri="{FF2B5EF4-FFF2-40B4-BE49-F238E27FC236}">
                  <a16:creationId xmlns:a16="http://schemas.microsoft.com/office/drawing/2014/main" id="{67BE65BD-BFF0-4E69-B8C4-0BBE54278086}"/>
                </a:ext>
              </a:extLst>
            </p:cNvPr>
            <p:cNvSpPr/>
            <p:nvPr/>
          </p:nvSpPr>
          <p:spPr>
            <a:xfrm>
              <a:off x="1877802" y="1780019"/>
              <a:ext cx="14450" cy="16996"/>
            </a:xfrm>
            <a:custGeom>
              <a:avLst/>
              <a:gdLst/>
              <a:ahLst/>
              <a:cxnLst/>
              <a:rect l="l" t="t" r="r" b="b"/>
              <a:pathLst>
                <a:path w="454" h="534" extrusionOk="0">
                  <a:moveTo>
                    <a:pt x="279" y="1"/>
                  </a:moveTo>
                  <a:cubicBezTo>
                    <a:pt x="216" y="1"/>
                    <a:pt x="147" y="32"/>
                    <a:pt x="120" y="105"/>
                  </a:cubicBezTo>
                  <a:lnTo>
                    <a:pt x="36" y="307"/>
                  </a:lnTo>
                  <a:cubicBezTo>
                    <a:pt x="1" y="378"/>
                    <a:pt x="48" y="486"/>
                    <a:pt x="120" y="509"/>
                  </a:cubicBezTo>
                  <a:cubicBezTo>
                    <a:pt x="144" y="533"/>
                    <a:pt x="167" y="533"/>
                    <a:pt x="179" y="533"/>
                  </a:cubicBezTo>
                  <a:cubicBezTo>
                    <a:pt x="239" y="533"/>
                    <a:pt x="298" y="497"/>
                    <a:pt x="334" y="426"/>
                  </a:cubicBezTo>
                  <a:lnTo>
                    <a:pt x="417" y="224"/>
                  </a:lnTo>
                  <a:cubicBezTo>
                    <a:pt x="453" y="140"/>
                    <a:pt x="417" y="45"/>
                    <a:pt x="334" y="9"/>
                  </a:cubicBezTo>
                  <a:cubicBezTo>
                    <a:pt x="317" y="4"/>
                    <a:pt x="298" y="1"/>
                    <a:pt x="279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683;p60">
              <a:extLst>
                <a:ext uri="{FF2B5EF4-FFF2-40B4-BE49-F238E27FC236}">
                  <a16:creationId xmlns:a16="http://schemas.microsoft.com/office/drawing/2014/main" id="{011C3CFC-DD28-4EFF-A50B-9442CEB52923}"/>
                </a:ext>
              </a:extLst>
            </p:cNvPr>
            <p:cNvSpPr/>
            <p:nvPr/>
          </p:nvSpPr>
          <p:spPr>
            <a:xfrm>
              <a:off x="1879711" y="1568652"/>
              <a:ext cx="14418" cy="16900"/>
            </a:xfrm>
            <a:custGeom>
              <a:avLst/>
              <a:gdLst/>
              <a:ahLst/>
              <a:cxnLst/>
              <a:rect l="l" t="t" r="r" b="b"/>
              <a:pathLst>
                <a:path w="453" h="531" extrusionOk="0">
                  <a:moveTo>
                    <a:pt x="169" y="0"/>
                  </a:moveTo>
                  <a:cubicBezTo>
                    <a:pt x="153" y="0"/>
                    <a:pt x="136" y="2"/>
                    <a:pt x="119" y="7"/>
                  </a:cubicBezTo>
                  <a:cubicBezTo>
                    <a:pt x="48" y="42"/>
                    <a:pt x="0" y="138"/>
                    <a:pt x="36" y="221"/>
                  </a:cubicBezTo>
                  <a:lnTo>
                    <a:pt x="119" y="423"/>
                  </a:lnTo>
                  <a:cubicBezTo>
                    <a:pt x="155" y="495"/>
                    <a:pt x="214" y="531"/>
                    <a:pt x="274" y="531"/>
                  </a:cubicBezTo>
                  <a:cubicBezTo>
                    <a:pt x="286" y="531"/>
                    <a:pt x="322" y="531"/>
                    <a:pt x="334" y="519"/>
                  </a:cubicBezTo>
                  <a:cubicBezTo>
                    <a:pt x="405" y="483"/>
                    <a:pt x="453" y="400"/>
                    <a:pt x="417" y="304"/>
                  </a:cubicBezTo>
                  <a:lnTo>
                    <a:pt x="334" y="102"/>
                  </a:lnTo>
                  <a:cubicBezTo>
                    <a:pt x="304" y="43"/>
                    <a:pt x="243" y="0"/>
                    <a:pt x="169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684;p60">
              <a:extLst>
                <a:ext uri="{FF2B5EF4-FFF2-40B4-BE49-F238E27FC236}">
                  <a16:creationId xmlns:a16="http://schemas.microsoft.com/office/drawing/2014/main" id="{2D3694A8-929F-4C0B-AC21-CC946DB1F7B6}"/>
                </a:ext>
              </a:extLst>
            </p:cNvPr>
            <p:cNvSpPr/>
            <p:nvPr/>
          </p:nvSpPr>
          <p:spPr>
            <a:xfrm>
              <a:off x="1965709" y="1780846"/>
              <a:ext cx="14068" cy="16900"/>
            </a:xfrm>
            <a:custGeom>
              <a:avLst/>
              <a:gdLst/>
              <a:ahLst/>
              <a:cxnLst/>
              <a:rect l="l" t="t" r="r" b="b"/>
              <a:pathLst>
                <a:path w="442" h="531" extrusionOk="0">
                  <a:moveTo>
                    <a:pt x="189" y="0"/>
                  </a:moveTo>
                  <a:cubicBezTo>
                    <a:pt x="166" y="0"/>
                    <a:pt x="143" y="6"/>
                    <a:pt x="120" y="19"/>
                  </a:cubicBezTo>
                  <a:cubicBezTo>
                    <a:pt x="37" y="43"/>
                    <a:pt x="1" y="138"/>
                    <a:pt x="25" y="221"/>
                  </a:cubicBezTo>
                  <a:lnTo>
                    <a:pt x="120" y="424"/>
                  </a:lnTo>
                  <a:cubicBezTo>
                    <a:pt x="144" y="483"/>
                    <a:pt x="203" y="531"/>
                    <a:pt x="263" y="531"/>
                  </a:cubicBezTo>
                  <a:cubicBezTo>
                    <a:pt x="275" y="531"/>
                    <a:pt x="310" y="531"/>
                    <a:pt x="322" y="519"/>
                  </a:cubicBezTo>
                  <a:cubicBezTo>
                    <a:pt x="394" y="483"/>
                    <a:pt x="441" y="400"/>
                    <a:pt x="418" y="305"/>
                  </a:cubicBezTo>
                  <a:lnTo>
                    <a:pt x="322" y="102"/>
                  </a:lnTo>
                  <a:cubicBezTo>
                    <a:pt x="305" y="42"/>
                    <a:pt x="250" y="0"/>
                    <a:pt x="189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685;p60">
              <a:extLst>
                <a:ext uri="{FF2B5EF4-FFF2-40B4-BE49-F238E27FC236}">
                  <a16:creationId xmlns:a16="http://schemas.microsoft.com/office/drawing/2014/main" id="{AEC72DA2-2F25-4D14-94E8-E8FF0A5CDEE0}"/>
                </a:ext>
              </a:extLst>
            </p:cNvPr>
            <p:cNvSpPr/>
            <p:nvPr/>
          </p:nvSpPr>
          <p:spPr>
            <a:xfrm>
              <a:off x="2026723" y="1633644"/>
              <a:ext cx="17855" cy="13304"/>
            </a:xfrm>
            <a:custGeom>
              <a:avLst/>
              <a:gdLst/>
              <a:ahLst/>
              <a:cxnLst/>
              <a:rect l="l" t="t" r="r" b="b"/>
              <a:pathLst>
                <a:path w="561" h="418" extrusionOk="0">
                  <a:moveTo>
                    <a:pt x="387" y="0"/>
                  </a:moveTo>
                  <a:cubicBezTo>
                    <a:pt x="366" y="0"/>
                    <a:pt x="345" y="4"/>
                    <a:pt x="322" y="13"/>
                  </a:cubicBezTo>
                  <a:lnTo>
                    <a:pt x="120" y="96"/>
                  </a:lnTo>
                  <a:cubicBezTo>
                    <a:pt x="48" y="132"/>
                    <a:pt x="1" y="215"/>
                    <a:pt x="25" y="310"/>
                  </a:cubicBezTo>
                  <a:cubicBezTo>
                    <a:pt x="60" y="382"/>
                    <a:pt x="120" y="417"/>
                    <a:pt x="179" y="417"/>
                  </a:cubicBezTo>
                  <a:cubicBezTo>
                    <a:pt x="191" y="417"/>
                    <a:pt x="227" y="417"/>
                    <a:pt x="239" y="394"/>
                  </a:cubicBezTo>
                  <a:lnTo>
                    <a:pt x="441" y="310"/>
                  </a:lnTo>
                  <a:cubicBezTo>
                    <a:pt x="513" y="274"/>
                    <a:pt x="560" y="191"/>
                    <a:pt x="537" y="96"/>
                  </a:cubicBezTo>
                  <a:cubicBezTo>
                    <a:pt x="509" y="41"/>
                    <a:pt x="454" y="0"/>
                    <a:pt x="387" y="0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686;p60">
              <a:extLst>
                <a:ext uri="{FF2B5EF4-FFF2-40B4-BE49-F238E27FC236}">
                  <a16:creationId xmlns:a16="http://schemas.microsoft.com/office/drawing/2014/main" id="{C42D4DA7-9786-4BB0-AEB1-27A4F4CB3A89}"/>
                </a:ext>
              </a:extLst>
            </p:cNvPr>
            <p:cNvSpPr/>
            <p:nvPr/>
          </p:nvSpPr>
          <p:spPr>
            <a:xfrm>
              <a:off x="1814911" y="1719419"/>
              <a:ext cx="18205" cy="13177"/>
            </a:xfrm>
            <a:custGeom>
              <a:avLst/>
              <a:gdLst/>
              <a:ahLst/>
              <a:cxnLst/>
              <a:rect l="l" t="t" r="r" b="b"/>
              <a:pathLst>
                <a:path w="572" h="414" extrusionOk="0">
                  <a:moveTo>
                    <a:pt x="382" y="1"/>
                  </a:moveTo>
                  <a:cubicBezTo>
                    <a:pt x="365" y="1"/>
                    <a:pt x="348" y="3"/>
                    <a:pt x="334" y="8"/>
                  </a:cubicBezTo>
                  <a:lnTo>
                    <a:pt x="119" y="104"/>
                  </a:lnTo>
                  <a:cubicBezTo>
                    <a:pt x="48" y="127"/>
                    <a:pt x="0" y="223"/>
                    <a:pt x="36" y="306"/>
                  </a:cubicBezTo>
                  <a:cubicBezTo>
                    <a:pt x="60" y="366"/>
                    <a:pt x="119" y="413"/>
                    <a:pt x="179" y="413"/>
                  </a:cubicBezTo>
                  <a:cubicBezTo>
                    <a:pt x="191" y="413"/>
                    <a:pt x="226" y="413"/>
                    <a:pt x="238" y="389"/>
                  </a:cubicBezTo>
                  <a:lnTo>
                    <a:pt x="453" y="306"/>
                  </a:lnTo>
                  <a:cubicBezTo>
                    <a:pt x="524" y="270"/>
                    <a:pt x="572" y="187"/>
                    <a:pt x="536" y="92"/>
                  </a:cubicBezTo>
                  <a:cubicBezTo>
                    <a:pt x="517" y="35"/>
                    <a:pt x="446" y="1"/>
                    <a:pt x="382" y="1"/>
                  </a:cubicBez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820564E1-E961-49F3-9504-2333F6B9AEBF}"/>
              </a:ext>
            </a:extLst>
          </p:cNvPr>
          <p:cNvSpPr txBox="1"/>
          <p:nvPr/>
        </p:nvSpPr>
        <p:spPr>
          <a:xfrm>
            <a:off x="8405506" y="680591"/>
            <a:ext cx="1535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>
                <a:latin typeface="#9Slide03 Montserrat Medium" panose="00000600000000000000" pitchFamily="2" charset="0"/>
              </a:rPr>
              <a:t>February, 2001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382CB1-02CE-4627-A3C4-87AC3D13B9FF}"/>
              </a:ext>
            </a:extLst>
          </p:cNvPr>
          <p:cNvSpPr txBox="1"/>
          <p:nvPr/>
        </p:nvSpPr>
        <p:spPr>
          <a:xfrm>
            <a:off x="9616376" y="2700970"/>
            <a:ext cx="2100255" cy="83099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#9Slide03 Montserrat ExtraBold" panose="00000900000000000000" pitchFamily="2" charset="0"/>
              </a:rPr>
              <a:t>THE AGILE</a:t>
            </a:r>
          </a:p>
          <a:p>
            <a:pPr algn="ctr"/>
            <a:r>
              <a:rPr lang="en-US" sz="2400">
                <a:latin typeface="#9Slide03 Montserrat ExtraBold" panose="00000900000000000000" pitchFamily="2" charset="0"/>
              </a:rPr>
              <a:t>MANIFESTO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BD6A45-4F86-4CFC-A41F-2179B51F652D}"/>
              </a:ext>
            </a:extLst>
          </p:cNvPr>
          <p:cNvSpPr txBox="1"/>
          <p:nvPr/>
        </p:nvSpPr>
        <p:spPr>
          <a:xfrm>
            <a:off x="9231326" y="4818481"/>
            <a:ext cx="289374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>
                <a:latin typeface="#9Slide03 Montserrat Bold" panose="00000800000000000000" pitchFamily="2" charset="0"/>
              </a:rPr>
              <a:t>4 Values &amp; 12 Principles</a:t>
            </a: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A0F1D784-24E2-4CB2-A99D-4F3CA32FEA1D}"/>
              </a:ext>
            </a:extLst>
          </p:cNvPr>
          <p:cNvSpPr/>
          <p:nvPr/>
        </p:nvSpPr>
        <p:spPr>
          <a:xfrm rot="5400000">
            <a:off x="10034960" y="3942225"/>
            <a:ext cx="1263089" cy="425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5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9" grpId="0"/>
      <p:bldP spid="11" grpId="0"/>
      <p:bldP spid="13" grpId="0"/>
      <p:bldP spid="15" grpId="0"/>
      <p:bldP spid="19" grpId="0"/>
      <p:bldP spid="21" grpId="0"/>
      <p:bldP spid="23" grpId="0"/>
      <p:bldP spid="25" grpId="0"/>
      <p:bldP spid="27" grpId="0"/>
      <p:bldP spid="29" grpId="0"/>
      <p:bldP spid="31" grpId="0"/>
      <p:bldP spid="33" grpId="0"/>
      <p:bldP spid="35" grpId="0"/>
      <p:bldP spid="37" grpId="0"/>
      <p:bldP spid="39" grpId="0"/>
      <p:bldP spid="41" grpId="0"/>
      <p:bldP spid="45" grpId="0" animBg="1"/>
      <p:bldP spid="6" grpId="0"/>
      <p:bldP spid="65" grpId="0"/>
      <p:bldP spid="44" grpId="0" animBg="1"/>
      <p:bldP spid="46" grpId="0" animBg="1"/>
      <p:bldP spid="6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A566F079-2E85-4FD5-8E7A-B47840D40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2. Why Agile?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2F1146-BFF6-4A08-92CF-E73610D31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5</a:t>
            </a:fld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7649307-F723-449A-A5CA-D9CCD200E7D2}"/>
              </a:ext>
            </a:extLst>
          </p:cNvPr>
          <p:cNvSpPr/>
          <p:nvPr/>
        </p:nvSpPr>
        <p:spPr>
          <a:xfrm>
            <a:off x="451880" y="3385324"/>
            <a:ext cx="2021210" cy="327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Requirements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863BC60-E63F-4BE6-B856-43627D0E84FB}"/>
              </a:ext>
            </a:extLst>
          </p:cNvPr>
          <p:cNvSpPr/>
          <p:nvPr/>
        </p:nvSpPr>
        <p:spPr>
          <a:xfrm>
            <a:off x="2473089" y="3810590"/>
            <a:ext cx="1176776" cy="327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Design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82B781C-3BF6-406B-AC6E-E2FE740BBCF0}"/>
              </a:ext>
            </a:extLst>
          </p:cNvPr>
          <p:cNvSpPr/>
          <p:nvPr/>
        </p:nvSpPr>
        <p:spPr>
          <a:xfrm>
            <a:off x="3649865" y="4286755"/>
            <a:ext cx="2223384" cy="327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Implementation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5BC3B6E-E0A9-45D9-9113-27FE9650F416}"/>
              </a:ext>
            </a:extLst>
          </p:cNvPr>
          <p:cNvSpPr/>
          <p:nvPr/>
        </p:nvSpPr>
        <p:spPr>
          <a:xfrm>
            <a:off x="5873248" y="4747567"/>
            <a:ext cx="1655883" cy="327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Testing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A568E8A-6FBF-405D-93E6-19756B588155}"/>
              </a:ext>
            </a:extLst>
          </p:cNvPr>
          <p:cNvSpPr/>
          <p:nvPr/>
        </p:nvSpPr>
        <p:spPr>
          <a:xfrm>
            <a:off x="7529130" y="5169761"/>
            <a:ext cx="1655883" cy="32746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Deployment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2C634CC-7CDC-4572-9290-BAE42463B2B2}"/>
              </a:ext>
            </a:extLst>
          </p:cNvPr>
          <p:cNvSpPr/>
          <p:nvPr/>
        </p:nvSpPr>
        <p:spPr>
          <a:xfrm>
            <a:off x="9185012" y="5612945"/>
            <a:ext cx="1655883" cy="5232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Operation and Maintenance</a:t>
            </a: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5933809D-0E6F-4196-8CBA-3005322F24A0}"/>
              </a:ext>
            </a:extLst>
          </p:cNvPr>
          <p:cNvSpPr/>
          <p:nvPr/>
        </p:nvSpPr>
        <p:spPr>
          <a:xfrm rot="5400000">
            <a:off x="2435453" y="3551145"/>
            <a:ext cx="297081" cy="221808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5" name="Arrow: Bent 24">
            <a:extLst>
              <a:ext uri="{FF2B5EF4-FFF2-40B4-BE49-F238E27FC236}">
                <a16:creationId xmlns:a16="http://schemas.microsoft.com/office/drawing/2014/main" id="{3FC84EC3-7B20-44BE-B538-1874452D2260}"/>
              </a:ext>
            </a:extLst>
          </p:cNvPr>
          <p:cNvSpPr/>
          <p:nvPr/>
        </p:nvSpPr>
        <p:spPr>
          <a:xfrm rot="5400000">
            <a:off x="3622270" y="4021501"/>
            <a:ext cx="297081" cy="221808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6" name="Arrow: Bent 25">
            <a:extLst>
              <a:ext uri="{FF2B5EF4-FFF2-40B4-BE49-F238E27FC236}">
                <a16:creationId xmlns:a16="http://schemas.microsoft.com/office/drawing/2014/main" id="{6D2DCA60-534B-477D-AE80-1A31D68273D0}"/>
              </a:ext>
            </a:extLst>
          </p:cNvPr>
          <p:cNvSpPr/>
          <p:nvPr/>
        </p:nvSpPr>
        <p:spPr>
          <a:xfrm rot="5400000">
            <a:off x="5835612" y="4488123"/>
            <a:ext cx="297081" cy="221808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357C09E7-03F1-4C56-918A-501F9C144F03}"/>
              </a:ext>
            </a:extLst>
          </p:cNvPr>
          <p:cNvSpPr/>
          <p:nvPr/>
        </p:nvSpPr>
        <p:spPr>
          <a:xfrm rot="5400000">
            <a:off x="7491494" y="4907877"/>
            <a:ext cx="297081" cy="221808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8" name="Arrow: Bent 27">
            <a:extLst>
              <a:ext uri="{FF2B5EF4-FFF2-40B4-BE49-F238E27FC236}">
                <a16:creationId xmlns:a16="http://schemas.microsoft.com/office/drawing/2014/main" id="{12B8D602-E421-4816-BEAC-25D65244DC31}"/>
              </a:ext>
            </a:extLst>
          </p:cNvPr>
          <p:cNvSpPr/>
          <p:nvPr/>
        </p:nvSpPr>
        <p:spPr>
          <a:xfrm rot="5400000">
            <a:off x="9147376" y="5353500"/>
            <a:ext cx="297081" cy="221808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9" name="Arrow: Bent 28">
            <a:extLst>
              <a:ext uri="{FF2B5EF4-FFF2-40B4-BE49-F238E27FC236}">
                <a16:creationId xmlns:a16="http://schemas.microsoft.com/office/drawing/2014/main" id="{AC2ED37A-C898-4606-ACE8-3EB886B5FD6B}"/>
              </a:ext>
            </a:extLst>
          </p:cNvPr>
          <p:cNvSpPr/>
          <p:nvPr/>
        </p:nvSpPr>
        <p:spPr>
          <a:xfrm rot="16200000">
            <a:off x="5613804" y="4651854"/>
            <a:ext cx="297081" cy="221808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0" name="Arrow: Bent 29">
            <a:extLst>
              <a:ext uri="{FF2B5EF4-FFF2-40B4-BE49-F238E27FC236}">
                <a16:creationId xmlns:a16="http://schemas.microsoft.com/office/drawing/2014/main" id="{7B384243-768A-4CAA-9C94-C72574B1B9E3}"/>
              </a:ext>
            </a:extLst>
          </p:cNvPr>
          <p:cNvSpPr/>
          <p:nvPr/>
        </p:nvSpPr>
        <p:spPr>
          <a:xfrm rot="16200000">
            <a:off x="3390421" y="4181498"/>
            <a:ext cx="297081" cy="221808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1" name="Arrow: Bent 30">
            <a:extLst>
              <a:ext uri="{FF2B5EF4-FFF2-40B4-BE49-F238E27FC236}">
                <a16:creationId xmlns:a16="http://schemas.microsoft.com/office/drawing/2014/main" id="{07488695-7481-4D93-9C7A-60DF87CACA6D}"/>
              </a:ext>
            </a:extLst>
          </p:cNvPr>
          <p:cNvSpPr/>
          <p:nvPr/>
        </p:nvSpPr>
        <p:spPr>
          <a:xfrm rot="16200000">
            <a:off x="2203604" y="3752837"/>
            <a:ext cx="297081" cy="221808"/>
          </a:xfrm>
          <a:prstGeom prst="ben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29F883DF-93E0-4234-B8BF-AD9DCDB4E9A6}"/>
              </a:ext>
            </a:extLst>
          </p:cNvPr>
          <p:cNvSpPr/>
          <p:nvPr/>
        </p:nvSpPr>
        <p:spPr>
          <a:xfrm>
            <a:off x="0" y="1245055"/>
            <a:ext cx="4946469" cy="583372"/>
          </a:xfrm>
          <a:prstGeom prst="homePlat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latin typeface="#9Slide03 Montserrat Medium" panose="00000600000000000000" pitchFamily="2" charset="0"/>
              </a:rPr>
              <a:t>Challenges with Waterfall Method</a:t>
            </a:r>
          </a:p>
        </p:txBody>
      </p:sp>
      <p:pic>
        <p:nvPicPr>
          <p:cNvPr id="3074" name="Picture 2" descr="Why business and IT don't understand each other | by Albert Starreveld |  Medium">
            <a:extLst>
              <a:ext uri="{FF2B5EF4-FFF2-40B4-BE49-F238E27FC236}">
                <a16:creationId xmlns:a16="http://schemas.microsoft.com/office/drawing/2014/main" id="{628B0D7C-770C-4E7B-B3F4-CCDB58193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392" b="22083"/>
          <a:stretch/>
        </p:blipFill>
        <p:spPr bwMode="auto">
          <a:xfrm>
            <a:off x="451879" y="1853733"/>
            <a:ext cx="763731" cy="120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95B7D6C-8D79-499F-BFED-5CD9B0E6F555}"/>
              </a:ext>
            </a:extLst>
          </p:cNvPr>
          <p:cNvSpPr txBox="1"/>
          <p:nvPr/>
        </p:nvSpPr>
        <p:spPr>
          <a:xfrm>
            <a:off x="219634" y="3055453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>
                <a:latin typeface="#9Slide03 Montserrat Bold" panose="00000800000000000000" pitchFamily="2" charset="0"/>
              </a:rPr>
              <a:t>WHAT THE CUSTOMER</a:t>
            </a:r>
          </a:p>
          <a:p>
            <a:pPr algn="ctr"/>
            <a:r>
              <a:rPr lang="en-US" sz="700">
                <a:latin typeface="#9Slide03 Montserrat Bold" panose="00000800000000000000" pitchFamily="2" charset="0"/>
              </a:rPr>
              <a:t>REALLY WANTED</a:t>
            </a:r>
          </a:p>
        </p:txBody>
      </p:sp>
      <p:pic>
        <p:nvPicPr>
          <p:cNvPr id="3076" name="Picture 4" descr="Simple Business Guru: Cartoon Tire Swing What The Customer Wanted">
            <a:extLst>
              <a:ext uri="{FF2B5EF4-FFF2-40B4-BE49-F238E27FC236}">
                <a16:creationId xmlns:a16="http://schemas.microsoft.com/office/drawing/2014/main" id="{4976E0A8-9701-4D40-B97C-AB4640110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76" b="71944"/>
          <a:stretch/>
        </p:blipFill>
        <p:spPr bwMode="auto">
          <a:xfrm>
            <a:off x="1666338" y="1882429"/>
            <a:ext cx="718746" cy="117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0AC391F-E37E-41E4-8F5C-7B034DDA465B}"/>
              </a:ext>
            </a:extLst>
          </p:cNvPr>
          <p:cNvSpPr txBox="1"/>
          <p:nvPr/>
        </p:nvSpPr>
        <p:spPr>
          <a:xfrm>
            <a:off x="1437248" y="3055453"/>
            <a:ext cx="1176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>
                <a:latin typeface="#9Slide03 Montserrat Bold" panose="00000800000000000000" pitchFamily="2" charset="0"/>
              </a:rPr>
              <a:t>HOW THE CUSTOMER</a:t>
            </a:r>
          </a:p>
          <a:p>
            <a:pPr algn="ctr"/>
            <a:r>
              <a:rPr lang="en-US" sz="700">
                <a:latin typeface="#9Slide03 Montserrat Bold" panose="00000800000000000000" pitchFamily="2" charset="0"/>
              </a:rPr>
              <a:t>EXPLAINED IT</a:t>
            </a:r>
          </a:p>
        </p:txBody>
      </p:sp>
      <p:pic>
        <p:nvPicPr>
          <p:cNvPr id="3078" name="Picture 6" descr="Simple Business Guru: Cartoon Tire Swing What The Customer Wanted">
            <a:extLst>
              <a:ext uri="{FF2B5EF4-FFF2-40B4-BE49-F238E27FC236}">
                <a16:creationId xmlns:a16="http://schemas.microsoft.com/office/drawing/2014/main" id="{59FCD463-F543-4765-8806-C0386F2B4B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98" r="-62" b="72154"/>
          <a:stretch/>
        </p:blipFill>
        <p:spPr bwMode="auto">
          <a:xfrm>
            <a:off x="3004970" y="2297510"/>
            <a:ext cx="712495" cy="117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CB46A89-97AE-4E33-9FC8-21C960411470}"/>
              </a:ext>
            </a:extLst>
          </p:cNvPr>
          <p:cNvSpPr txBox="1"/>
          <p:nvPr/>
        </p:nvSpPr>
        <p:spPr>
          <a:xfrm>
            <a:off x="2832577" y="3480259"/>
            <a:ext cx="1083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>
                <a:latin typeface="#9Slide03 Montserrat Bold" panose="00000800000000000000" pitchFamily="2" charset="0"/>
              </a:rPr>
              <a:t>HOW THE ANALYST</a:t>
            </a:r>
          </a:p>
          <a:p>
            <a:pPr algn="ctr"/>
            <a:r>
              <a:rPr lang="en-US" sz="700">
                <a:latin typeface="#9Slide03 Montserrat Bold" panose="00000800000000000000" pitchFamily="2" charset="0"/>
              </a:rPr>
              <a:t>DESIGNED IT</a:t>
            </a:r>
          </a:p>
        </p:txBody>
      </p:sp>
      <p:pic>
        <p:nvPicPr>
          <p:cNvPr id="3080" name="Picture 8" descr="Simple Business Guru: Cartoon Tire Swing What The Customer Wanted">
            <a:extLst>
              <a:ext uri="{FF2B5EF4-FFF2-40B4-BE49-F238E27FC236}">
                <a16:creationId xmlns:a16="http://schemas.microsoft.com/office/drawing/2014/main" id="{1E895333-5D69-41E1-86DC-74F16BE8B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" t="33933" r="77787" b="38125"/>
          <a:stretch/>
        </p:blipFill>
        <p:spPr bwMode="auto">
          <a:xfrm>
            <a:off x="4673776" y="2797743"/>
            <a:ext cx="709723" cy="117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8A90E42-2F6A-43C2-A031-B830CE3F7793}"/>
              </a:ext>
            </a:extLst>
          </p:cNvPr>
          <p:cNvSpPr txBox="1"/>
          <p:nvPr/>
        </p:nvSpPr>
        <p:spPr>
          <a:xfrm>
            <a:off x="4307833" y="3959962"/>
            <a:ext cx="1348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>
                <a:latin typeface="#9Slide03 Montserrat Bold" panose="00000800000000000000" pitchFamily="2" charset="0"/>
              </a:rPr>
              <a:t>HOW THE PROGRAMMER</a:t>
            </a:r>
          </a:p>
          <a:p>
            <a:pPr algn="ctr"/>
            <a:r>
              <a:rPr lang="en-US" sz="700">
                <a:latin typeface="#9Slide03 Montserrat Bold" panose="00000800000000000000" pitchFamily="2" charset="0"/>
              </a:rPr>
              <a:t>WROTE IT</a:t>
            </a:r>
          </a:p>
        </p:txBody>
      </p:sp>
    </p:spTree>
    <p:extLst>
      <p:ext uri="{BB962C8B-B14F-4D97-AF65-F5344CB8AC3E}">
        <p14:creationId xmlns:p14="http://schemas.microsoft.com/office/powerpoint/2010/main" val="161679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6" grpId="0"/>
      <p:bldP spid="38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Logo&#10;&#10;Description automatically generated with low confidence">
            <a:extLst>
              <a:ext uri="{FF2B5EF4-FFF2-40B4-BE49-F238E27FC236}">
                <a16:creationId xmlns:a16="http://schemas.microsoft.com/office/drawing/2014/main" id="{95D0C96D-DA35-4BAD-BD14-66EB3CFBC6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26"/>
          <a:stretch/>
        </p:blipFill>
        <p:spPr>
          <a:xfrm>
            <a:off x="3914416" y="3625977"/>
            <a:ext cx="4442961" cy="2179405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A566F079-2E85-4FD5-8E7A-B47840D40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2. Why Agile?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2F1146-BFF6-4A08-92CF-E73610D31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6</a:t>
            </a:fld>
            <a:endParaRPr lang="en-US"/>
          </a:p>
        </p:txBody>
      </p:sp>
      <p:sp>
        <p:nvSpPr>
          <p:cNvPr id="32" name="Arrow: Pentagon 31">
            <a:extLst>
              <a:ext uri="{FF2B5EF4-FFF2-40B4-BE49-F238E27FC236}">
                <a16:creationId xmlns:a16="http://schemas.microsoft.com/office/drawing/2014/main" id="{29F883DF-93E0-4234-B8BF-AD9DCDB4E9A6}"/>
              </a:ext>
            </a:extLst>
          </p:cNvPr>
          <p:cNvSpPr/>
          <p:nvPr/>
        </p:nvSpPr>
        <p:spPr>
          <a:xfrm>
            <a:off x="1" y="1245055"/>
            <a:ext cx="2241240" cy="583372"/>
          </a:xfrm>
          <a:prstGeom prst="homePlat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>
                <a:latin typeface="#9Slide03 Montserrat Medium" panose="00000600000000000000" pitchFamily="2" charset="0"/>
              </a:rPr>
              <a:t>Agile Model</a:t>
            </a:r>
          </a:p>
        </p:txBody>
      </p:sp>
      <p:sp>
        <p:nvSpPr>
          <p:cNvPr id="2" name="AutoShape 2" descr="QUY TRÌNH PHÁT TRIỂN PHẦN MỀM - itmscoaching.com">
            <a:extLst>
              <a:ext uri="{FF2B5EF4-FFF2-40B4-BE49-F238E27FC236}">
                <a16:creationId xmlns:a16="http://schemas.microsoft.com/office/drawing/2014/main" id="{E5B6520A-7B1E-4F07-8B38-2D74ADF052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52191" y="3918794"/>
            <a:ext cx="364500" cy="36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Shape, arrow&#10;&#10;Description automatically generated">
            <a:extLst>
              <a:ext uri="{FF2B5EF4-FFF2-40B4-BE49-F238E27FC236}">
                <a16:creationId xmlns:a16="http://schemas.microsoft.com/office/drawing/2014/main" id="{00C7700E-6B10-4EB2-A93A-1CBCA189A0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78" r="50000"/>
          <a:stretch/>
        </p:blipFill>
        <p:spPr>
          <a:xfrm>
            <a:off x="3834623" y="4815567"/>
            <a:ext cx="2221481" cy="985561"/>
          </a:xfrm>
          <a:prstGeom prst="rect">
            <a:avLst/>
          </a:prstGeom>
        </p:spPr>
      </p:pic>
      <p:pic>
        <p:nvPicPr>
          <p:cNvPr id="11" name="Picture 10" descr="Arrow&#10;&#10;Description automatically generated">
            <a:extLst>
              <a:ext uri="{FF2B5EF4-FFF2-40B4-BE49-F238E27FC236}">
                <a16:creationId xmlns:a16="http://schemas.microsoft.com/office/drawing/2014/main" id="{B4758568-BE0A-4310-8ADD-D5321B7725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83" t="63733" r="17588" b="1444"/>
          <a:stretch/>
        </p:blipFill>
        <p:spPr>
          <a:xfrm>
            <a:off x="6249803" y="4283294"/>
            <a:ext cx="1480782" cy="1360720"/>
          </a:xfrm>
          <a:prstGeom prst="rect">
            <a:avLst/>
          </a:prstGeom>
        </p:spPr>
      </p:pic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EB0FD302-522C-41B4-9E90-52936288F3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1" t="23387" r="9844" b="34053"/>
          <a:stretch/>
        </p:blipFill>
        <p:spPr>
          <a:xfrm>
            <a:off x="6990193" y="2620261"/>
            <a:ext cx="1043413" cy="1663033"/>
          </a:xfrm>
          <a:prstGeom prst="rect">
            <a:avLst/>
          </a:prstGeom>
        </p:spPr>
      </p:pic>
      <p:pic>
        <p:nvPicPr>
          <p:cNvPr id="17" name="Picture 16" descr="A picture containing text, accessory&#10;&#10;Description automatically generated">
            <a:extLst>
              <a:ext uri="{FF2B5EF4-FFF2-40B4-BE49-F238E27FC236}">
                <a16:creationId xmlns:a16="http://schemas.microsoft.com/office/drawing/2014/main" id="{F2A8EC9F-B9FC-4534-AA69-AEBA1134D0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6" r="20898" b="69258"/>
          <a:stretch/>
        </p:blipFill>
        <p:spPr>
          <a:xfrm>
            <a:off x="5547169" y="1609609"/>
            <a:ext cx="1881875" cy="1201252"/>
          </a:xfrm>
          <a:prstGeom prst="rect">
            <a:avLst/>
          </a:prstGeom>
        </p:spPr>
      </p:pic>
      <p:pic>
        <p:nvPicPr>
          <p:cNvPr id="44" name="Picture 43" descr="Arrow&#10;&#10;Description automatically generated">
            <a:extLst>
              <a:ext uri="{FF2B5EF4-FFF2-40B4-BE49-F238E27FC236}">
                <a16:creationId xmlns:a16="http://schemas.microsoft.com/office/drawing/2014/main" id="{4BC31738-7ADF-4F55-9664-C2F08759E3B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55" b="54664"/>
          <a:stretch/>
        </p:blipFill>
        <p:spPr>
          <a:xfrm>
            <a:off x="3834623" y="1734504"/>
            <a:ext cx="1712546" cy="177151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1908F08-CCC4-4BF0-981C-336A1139B68A}"/>
              </a:ext>
            </a:extLst>
          </p:cNvPr>
          <p:cNvSpPr txBox="1"/>
          <p:nvPr/>
        </p:nvSpPr>
        <p:spPr>
          <a:xfrm>
            <a:off x="5140679" y="3436928"/>
            <a:ext cx="17604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accent1"/>
                </a:solidFill>
                <a:latin typeface="#9Slide03 Montserrat Bold" panose="00000800000000000000" pitchFamily="2" charset="0"/>
              </a:rPr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322988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BD5A80-5B7D-4196-B4D2-48D53523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9713" y="1869316"/>
            <a:ext cx="5157787" cy="583372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#9Slide03 Montserrat" panose="00000500000000000000" pitchFamily="2" charset="0"/>
              </a:rPr>
              <a:t>Individuals and interactions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D4566-2F67-4B78-AC4B-61EF3FDA9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7025" y="1869316"/>
            <a:ext cx="5183188" cy="583372"/>
          </a:xfrm>
        </p:spPr>
        <p:txBody>
          <a:bodyPr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Processes and tools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AA080-B50B-490D-988A-94909AE43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7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D92B17-658E-4CFB-8C51-5913264A2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3. 4 Values of Agile Manifesto</a:t>
            </a:r>
          </a:p>
        </p:txBody>
      </p:sp>
      <p:pic>
        <p:nvPicPr>
          <p:cNvPr id="5122" name="Picture 2" descr="Conversation Images | Free Vectors, Stock Photos &amp; PSD">
            <a:extLst>
              <a:ext uri="{FF2B5EF4-FFF2-40B4-BE49-F238E27FC236}">
                <a16:creationId xmlns:a16="http://schemas.microsoft.com/office/drawing/2014/main" id="{80CD2F52-E3DB-4212-8D3E-4983D04F126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73" y="2709140"/>
            <a:ext cx="4085466" cy="264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oftware Development Services | Desenho escola, Vetores, Logo nasa">
            <a:extLst>
              <a:ext uri="{FF2B5EF4-FFF2-40B4-BE49-F238E27FC236}">
                <a16:creationId xmlns:a16="http://schemas.microsoft.com/office/drawing/2014/main" id="{43041044-C499-4252-9313-A6F1DF432A86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100" y="2943509"/>
            <a:ext cx="4259037" cy="252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9A5B19-9392-42C9-ABE8-1DAFA23582D2}"/>
              </a:ext>
            </a:extLst>
          </p:cNvPr>
          <p:cNvSpPr/>
          <p:nvPr/>
        </p:nvSpPr>
        <p:spPr>
          <a:xfrm>
            <a:off x="5457737" y="1899392"/>
            <a:ext cx="127652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#9Slide03 Montserrat Medium" panose="00000600000000000000" pitchFamily="2" charset="0"/>
              </a:rPr>
              <a:t>OVER</a:t>
            </a:r>
          </a:p>
        </p:txBody>
      </p:sp>
    </p:spTree>
    <p:extLst>
      <p:ext uri="{BB962C8B-B14F-4D97-AF65-F5344CB8AC3E}">
        <p14:creationId xmlns:p14="http://schemas.microsoft.com/office/powerpoint/2010/main" val="142230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BD5A80-5B7D-4196-B4D2-48D53523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9713" y="1869316"/>
            <a:ext cx="5157787" cy="583372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#9Slide03 Montserrat" panose="00000500000000000000" pitchFamily="2" charset="0"/>
              </a:rPr>
              <a:t>Working software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D4566-2F67-4B78-AC4B-61EF3FDA9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7024" y="1623905"/>
            <a:ext cx="5183188" cy="1074193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Comprehensive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documentation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AA080-B50B-490D-988A-94909AE43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8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D92B17-658E-4CFB-8C51-5913264A2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3. 4 Values of Agile Manifesto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0CD2F52-E3DB-4212-8D3E-4983D04F126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5" b="9502"/>
          <a:stretch/>
        </p:blipFill>
        <p:spPr bwMode="auto">
          <a:xfrm>
            <a:off x="984214" y="2600431"/>
            <a:ext cx="3668784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3041044-C499-4252-9313-A6F1DF432A86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7"/>
          <a:stretch/>
        </p:blipFill>
        <p:spPr bwMode="auto">
          <a:xfrm>
            <a:off x="8101912" y="2931514"/>
            <a:ext cx="2333411" cy="229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9A5B19-9392-42C9-ABE8-1DAFA23582D2}"/>
              </a:ext>
            </a:extLst>
          </p:cNvPr>
          <p:cNvSpPr/>
          <p:nvPr/>
        </p:nvSpPr>
        <p:spPr>
          <a:xfrm>
            <a:off x="5457737" y="1899392"/>
            <a:ext cx="127652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#9Slide03 Montserrat Medium" panose="00000600000000000000" pitchFamily="2" charset="0"/>
              </a:rPr>
              <a:t>OVER</a:t>
            </a:r>
          </a:p>
        </p:txBody>
      </p:sp>
    </p:spTree>
    <p:extLst>
      <p:ext uri="{BB962C8B-B14F-4D97-AF65-F5344CB8AC3E}">
        <p14:creationId xmlns:p14="http://schemas.microsoft.com/office/powerpoint/2010/main" val="287796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uiExpand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BD5A80-5B7D-4196-B4D2-48D535232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9713" y="1869316"/>
            <a:ext cx="5157787" cy="583372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#9Slide03 Montserrat" panose="00000500000000000000" pitchFamily="2" charset="0"/>
              </a:rPr>
              <a:t>Customer collaboration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0D4566-2F67-4B78-AC4B-61EF3FDA9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77024" y="1623905"/>
            <a:ext cx="5183188" cy="1074193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Contract negotiation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AA080-B50B-490D-988A-94909AE43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3E19F-02C1-4219-A00A-045ED18507E8}" type="slidenum">
              <a:rPr lang="en-US" smtClean="0"/>
              <a:t>9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ED92B17-658E-4CFB-8C51-5913264A2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3. 4 Values of Agile Manifesto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0CD2F52-E3DB-4212-8D3E-4983D04F126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8" b="9758"/>
          <a:stretch/>
        </p:blipFill>
        <p:spPr bwMode="auto">
          <a:xfrm>
            <a:off x="984214" y="2600431"/>
            <a:ext cx="3668784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3041044-C499-4252-9313-A6F1DF432A86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8" b="11450"/>
          <a:stretch/>
        </p:blipFill>
        <p:spPr bwMode="auto">
          <a:xfrm>
            <a:off x="7609727" y="2714784"/>
            <a:ext cx="3315448" cy="272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9A5B19-9392-42C9-ABE8-1DAFA23582D2}"/>
              </a:ext>
            </a:extLst>
          </p:cNvPr>
          <p:cNvSpPr/>
          <p:nvPr/>
        </p:nvSpPr>
        <p:spPr>
          <a:xfrm>
            <a:off x="5457737" y="1899392"/>
            <a:ext cx="127652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#9Slide03 Montserrat Medium" panose="00000600000000000000" pitchFamily="2" charset="0"/>
              </a:rPr>
              <a:t>OVER</a:t>
            </a:r>
          </a:p>
        </p:txBody>
      </p:sp>
    </p:spTree>
    <p:extLst>
      <p:ext uri="{BB962C8B-B14F-4D97-AF65-F5344CB8AC3E}">
        <p14:creationId xmlns:p14="http://schemas.microsoft.com/office/powerpoint/2010/main" val="411418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uiExpand="1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1">
      <a:majorFont>
        <a:latin typeface="#9Slide03 Montserrat Medium"/>
        <a:ea typeface=""/>
        <a:cs typeface=""/>
      </a:majorFont>
      <a:minorFont>
        <a:latin typeface="#9Slide03 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1563</TotalTime>
  <Words>597</Words>
  <Application>Microsoft Office PowerPoint</Application>
  <PresentationFormat>Widescreen</PresentationFormat>
  <Paragraphs>134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#9Slide03 Montserrat</vt:lpstr>
      <vt:lpstr>#9Slide03 Montserrat Bold</vt:lpstr>
      <vt:lpstr>#9Slide03 Montserrat ExtraBold</vt:lpstr>
      <vt:lpstr>#9Slide03 Montserrat Light</vt:lpstr>
      <vt:lpstr>#9Slide03 Montserrat Medium</vt:lpstr>
      <vt:lpstr>Arial</vt:lpstr>
      <vt:lpstr>Calibri</vt:lpstr>
      <vt:lpstr>Office Theme</vt:lpstr>
      <vt:lpstr>AGILE</vt:lpstr>
      <vt:lpstr>CONTENTS</vt:lpstr>
      <vt:lpstr>1. What is Agile?</vt:lpstr>
      <vt:lpstr>1. What is Agile?</vt:lpstr>
      <vt:lpstr>2. Why Agile?</vt:lpstr>
      <vt:lpstr>2. Why Agile?</vt:lpstr>
      <vt:lpstr>3. 4 Values of Agile Manifesto</vt:lpstr>
      <vt:lpstr>3. 4 Values of Agile Manifesto</vt:lpstr>
      <vt:lpstr>3. 4 Values of Agile Manifesto</vt:lpstr>
      <vt:lpstr>3. 4 Values of Agile Manifesto</vt:lpstr>
      <vt:lpstr>4. 12 Principles of Agile Manifesto</vt:lpstr>
      <vt:lpstr>4. 12 Principles of Agile Manifesto</vt:lpstr>
      <vt:lpstr>4. 12 Principles of Agile Manifesto</vt:lpstr>
      <vt:lpstr>4. 12 Principles of Agile Manifesto</vt:lpstr>
      <vt:lpstr>4. 12 Principles of Agile Manifesto</vt:lpstr>
      <vt:lpstr>4. 12 Principles of Agile Manifesto</vt:lpstr>
      <vt:lpstr>4. 12 Principles of Agile Manifesto</vt:lpstr>
      <vt:lpstr>4. 12 Principles of Agile Manifesto</vt:lpstr>
      <vt:lpstr>4. 12 Principles of Agile Manifesto</vt:lpstr>
      <vt:lpstr>4. 12 Principles of Agile Manifesto</vt:lpstr>
      <vt:lpstr>4. 12 Principles of Agile Manifesto</vt:lpstr>
      <vt:lpstr>4. 12 Principles of Agile Manifesto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TheCreative</dc:creator>
  <cp:lastModifiedBy>Phong Nguyễn Trần</cp:lastModifiedBy>
  <cp:revision>180</cp:revision>
  <dcterms:created xsi:type="dcterms:W3CDTF">2017-10-01T10:28:27Z</dcterms:created>
  <dcterms:modified xsi:type="dcterms:W3CDTF">2021-05-20T14:03:36Z</dcterms:modified>
</cp:coreProperties>
</file>